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ppt/charts/chart13.xml" ContentType="application/vnd.openxmlformats-officedocument.drawingml.chart+xml"/>
  <Override PartName="/ppt/charts/chart14.xml" ContentType="application/vnd.openxmlformats-officedocument.drawingml.chart+xml"/>
  <Override PartName="/ppt/charts/chart15.xml" ContentType="application/vnd.openxmlformats-officedocument.drawingml.char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charts/chart11.xml" ContentType="application/vnd.openxmlformats-officedocument.drawingml.chart+xml"/>
  <Override PartName="/ppt/charts/chart12.xml" ContentType="application/vnd.openxmlformats-officedocument.drawingml.chart+xml"/>
  <Override PartName="/ppt/slideLayouts/slideLayout10.xml" ContentType="application/vnd.openxmlformats-officedocument.presentationml.slideLayout+xml"/>
  <Default Extension="gif" ContentType="image/gif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10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9" r:id="rId14"/>
    <p:sldId id="268" r:id="rId15"/>
    <p:sldId id="271" r:id="rId16"/>
    <p:sldId id="272" r:id="rId17"/>
    <p:sldId id="273" r:id="rId18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5758FB7-9AC5-4552-8A53-C91805E547FA}" styleName="Estilo com Tema 1 - Ênfase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Marcila%20&amp;%20Ricardo\Documents\Marcila\Indicadores%202010.xlsx" TargetMode="External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Marcila%20&amp;%20Ricardo\Documents\Marcila\Indicadores%202010.xlsx" TargetMode="External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Marcila%20&amp;%20Ricardo\Documents\Marcila\Indicadores%202010.xlsx" TargetMode="External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Marcila%20&amp;%20Ricardo\Documents\Marcila\Indicadores%202010.xlsx" TargetMode="External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Marcila%20&amp;%20Ricardo\Documents\Marcila\Indicadores%202010.xlsx" TargetMode="External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Marcila%20&amp;%20Ricardo\Documents\Marcila\Indicadores%202010.xlsx" TargetMode="External"/></Relationships>
</file>

<file path=ppt/charts/_rels/chart1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Marcila%20&amp;%20Ricardo\Documents\Marcila\Indicadores%202010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Marcila%20&amp;%20Ricardo\Documents\Marcila\Indicadores%202010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Marcila%20&amp;%20Ricardo\Documents\Marcila\Indicadores%202010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Marcila%20&amp;%20Ricardo\Documents\Marcila\Indicadores%202010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Marcila%20&amp;%20Ricardo\Documents\Marcila\Indicadores%202010.xlsx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Marcila%20&amp;%20Ricardo\Documents\Marcila\Indicadores%202010.xlsx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Marcila%20&amp;%20Ricardo\Documents\Marcila\Indicadores%202010.xlsx" TargetMode="Externa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Marcila%20&amp;%20Ricardo\Documents\Marcila\Indicadores%202010.xlsx" TargetMode="Externa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Marcila%20&amp;%20Ricardo\Documents\Marcila\Indicadores%202010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t-BR"/>
  <c:style val="26"/>
  <c:chart>
    <c:title>
      <c:tx>
        <c:rich>
          <a:bodyPr/>
          <a:lstStyle/>
          <a:p>
            <a:pPr>
              <a:defRPr/>
            </a:pPr>
            <a:r>
              <a:rPr lang="en-US"/>
              <a:t>ENSINO</a:t>
            </a:r>
            <a:r>
              <a:rPr lang="en-US" baseline="0"/>
              <a:t> FUNDAMENTAL - MATUTINO</a:t>
            </a:r>
            <a:endParaRPr lang="en-US"/>
          </a:p>
        </c:rich>
      </c:tx>
      <c:layout/>
    </c:title>
    <c:view3D>
      <c:rAngAx val="1"/>
    </c:view3D>
    <c:plotArea>
      <c:layout/>
      <c:bar3DChart>
        <c:barDir val="col"/>
        <c:grouping val="clustered"/>
        <c:ser>
          <c:idx val="0"/>
          <c:order val="0"/>
          <c:tx>
            <c:strRef>
              <c:f>'Ensino Fundamental (2)'!$A$6</c:f>
              <c:strCache>
                <c:ptCount val="1"/>
                <c:pt idx="0">
                  <c:v>Aprovados</c:v>
                </c:pt>
              </c:strCache>
            </c:strRef>
          </c:tx>
          <c:dLbls>
            <c:txPr>
              <a:bodyPr/>
              <a:lstStyle/>
              <a:p>
                <a:pPr>
                  <a:defRPr sz="1200"/>
                </a:pPr>
                <a:endParaRPr lang="pt-BR"/>
              </a:p>
            </c:txPr>
            <c:showVal val="1"/>
          </c:dLbls>
          <c:cat>
            <c:strRef>
              <c:f>'Ensino Fundamental (2)'!$B$4:$E$5</c:f>
              <c:strCache>
                <c:ptCount val="4"/>
                <c:pt idx="0">
                  <c:v>5ª</c:v>
                </c:pt>
                <c:pt idx="1">
                  <c:v>6ª</c:v>
                </c:pt>
                <c:pt idx="2">
                  <c:v>7ª</c:v>
                </c:pt>
                <c:pt idx="3">
                  <c:v>8ª</c:v>
                </c:pt>
              </c:strCache>
            </c:strRef>
          </c:cat>
          <c:val>
            <c:numRef>
              <c:f>'Ensino Fundamental (2)'!$B$6:$E$6</c:f>
              <c:numCache>
                <c:formatCode>General</c:formatCode>
                <c:ptCount val="4"/>
                <c:pt idx="0">
                  <c:v>21</c:v>
                </c:pt>
                <c:pt idx="1">
                  <c:v>6</c:v>
                </c:pt>
                <c:pt idx="2">
                  <c:v>13</c:v>
                </c:pt>
                <c:pt idx="3">
                  <c:v>8</c:v>
                </c:pt>
              </c:numCache>
            </c:numRef>
          </c:val>
        </c:ser>
        <c:ser>
          <c:idx val="1"/>
          <c:order val="1"/>
          <c:tx>
            <c:strRef>
              <c:f>'Ensino Fundamental (2)'!$A$7</c:f>
              <c:strCache>
                <c:ptCount val="1"/>
                <c:pt idx="0">
                  <c:v>Reprovados</c:v>
                </c:pt>
              </c:strCache>
            </c:strRef>
          </c:tx>
          <c:dLbls>
            <c:txPr>
              <a:bodyPr/>
              <a:lstStyle/>
              <a:p>
                <a:pPr>
                  <a:defRPr sz="1200"/>
                </a:pPr>
                <a:endParaRPr lang="pt-BR"/>
              </a:p>
            </c:txPr>
            <c:showVal val="1"/>
          </c:dLbls>
          <c:cat>
            <c:strRef>
              <c:f>'Ensino Fundamental (2)'!$B$4:$E$5</c:f>
              <c:strCache>
                <c:ptCount val="4"/>
                <c:pt idx="0">
                  <c:v>5ª</c:v>
                </c:pt>
                <c:pt idx="1">
                  <c:v>6ª</c:v>
                </c:pt>
                <c:pt idx="2">
                  <c:v>7ª</c:v>
                </c:pt>
                <c:pt idx="3">
                  <c:v>8ª</c:v>
                </c:pt>
              </c:strCache>
            </c:strRef>
          </c:cat>
          <c:val>
            <c:numRef>
              <c:f>'Ensino Fundamental (2)'!$B$7:$E$7</c:f>
              <c:numCache>
                <c:formatCode>General</c:formatCode>
                <c:ptCount val="4"/>
                <c:pt idx="0">
                  <c:v>7</c:v>
                </c:pt>
                <c:pt idx="1">
                  <c:v>8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</c:ser>
        <c:ser>
          <c:idx val="2"/>
          <c:order val="2"/>
          <c:tx>
            <c:strRef>
              <c:f>'Ensino Fundamental (2)'!$A$8</c:f>
              <c:strCache>
                <c:ptCount val="1"/>
                <c:pt idx="0">
                  <c:v>Evadidos</c:v>
                </c:pt>
              </c:strCache>
            </c:strRef>
          </c:tx>
          <c:dLbls>
            <c:txPr>
              <a:bodyPr/>
              <a:lstStyle/>
              <a:p>
                <a:pPr>
                  <a:defRPr sz="1200"/>
                </a:pPr>
                <a:endParaRPr lang="pt-BR"/>
              </a:p>
            </c:txPr>
            <c:showVal val="1"/>
          </c:dLbls>
          <c:cat>
            <c:strRef>
              <c:f>'Ensino Fundamental (2)'!$B$4:$E$5</c:f>
              <c:strCache>
                <c:ptCount val="4"/>
                <c:pt idx="0">
                  <c:v>5ª</c:v>
                </c:pt>
                <c:pt idx="1">
                  <c:v>6ª</c:v>
                </c:pt>
                <c:pt idx="2">
                  <c:v>7ª</c:v>
                </c:pt>
                <c:pt idx="3">
                  <c:v>8ª</c:v>
                </c:pt>
              </c:strCache>
            </c:strRef>
          </c:cat>
          <c:val>
            <c:numRef>
              <c:f>'Ensino Fundamental (2)'!$B$8:$E$8</c:f>
              <c:numCache>
                <c:formatCode>General</c:formatCode>
                <c:ptCount val="4"/>
                <c:pt idx="0">
                  <c:v>10</c:v>
                </c:pt>
                <c:pt idx="1">
                  <c:v>3</c:v>
                </c:pt>
                <c:pt idx="2">
                  <c:v>2</c:v>
                </c:pt>
                <c:pt idx="3">
                  <c:v>2</c:v>
                </c:pt>
              </c:numCache>
            </c:numRef>
          </c:val>
        </c:ser>
        <c:ser>
          <c:idx val="3"/>
          <c:order val="3"/>
          <c:tx>
            <c:strRef>
              <c:f>'Ensino Fundamental (2)'!$A$9</c:f>
              <c:strCache>
                <c:ptCount val="1"/>
                <c:pt idx="0">
                  <c:v>Transferidos</c:v>
                </c:pt>
              </c:strCache>
            </c:strRef>
          </c:tx>
          <c:cat>
            <c:strRef>
              <c:f>'Ensino Fundamental (2)'!$B$4:$E$5</c:f>
              <c:strCache>
                <c:ptCount val="4"/>
                <c:pt idx="0">
                  <c:v>5ª</c:v>
                </c:pt>
                <c:pt idx="1">
                  <c:v>6ª</c:v>
                </c:pt>
                <c:pt idx="2">
                  <c:v>7ª</c:v>
                </c:pt>
                <c:pt idx="3">
                  <c:v>8ª</c:v>
                </c:pt>
              </c:strCache>
            </c:strRef>
          </c:cat>
          <c:val>
            <c:numRef>
              <c:f>'Ensino Fundamental (2)'!$B$9:$E$9</c:f>
              <c:numCache>
                <c:formatCode>General</c:formatCode>
                <c:ptCount val="4"/>
                <c:pt idx="0">
                  <c:v>1</c:v>
                </c:pt>
                <c:pt idx="1">
                  <c:v>2</c:v>
                </c:pt>
                <c:pt idx="2">
                  <c:v>0</c:v>
                </c:pt>
                <c:pt idx="3">
                  <c:v>1</c:v>
                </c:pt>
              </c:numCache>
            </c:numRef>
          </c:val>
        </c:ser>
        <c:ser>
          <c:idx val="4"/>
          <c:order val="4"/>
          <c:tx>
            <c:strRef>
              <c:f>'Ensino Fundamental (2)'!$A$10</c:f>
              <c:strCache>
                <c:ptCount val="1"/>
                <c:pt idx="0">
                  <c:v>Progressão Parcial</c:v>
                </c:pt>
              </c:strCache>
            </c:strRef>
          </c:tx>
          <c:cat>
            <c:strRef>
              <c:f>'Ensino Fundamental (2)'!$B$4:$E$5</c:f>
              <c:strCache>
                <c:ptCount val="4"/>
                <c:pt idx="0">
                  <c:v>5ª</c:v>
                </c:pt>
                <c:pt idx="1">
                  <c:v>6ª</c:v>
                </c:pt>
                <c:pt idx="2">
                  <c:v>7ª</c:v>
                </c:pt>
                <c:pt idx="3">
                  <c:v>8ª</c:v>
                </c:pt>
              </c:strCache>
            </c:strRef>
          </c:cat>
          <c:val>
            <c:numRef>
              <c:f>'Ensino Fundamental (2)'!$B$10:$E$10</c:f>
              <c:numCache>
                <c:formatCode>General</c:formatCode>
                <c:ptCount val="4"/>
                <c:pt idx="0">
                  <c:v>0</c:v>
                </c:pt>
                <c:pt idx="1">
                  <c:v>0</c:v>
                </c:pt>
                <c:pt idx="2">
                  <c:v>2</c:v>
                </c:pt>
                <c:pt idx="3">
                  <c:v>0</c:v>
                </c:pt>
              </c:numCache>
            </c:numRef>
          </c:val>
        </c:ser>
        <c:dLbls>
          <c:showVal val="1"/>
        </c:dLbls>
        <c:gapWidth val="75"/>
        <c:shape val="box"/>
        <c:axId val="63142912"/>
        <c:axId val="63156992"/>
        <c:axId val="0"/>
      </c:bar3DChart>
      <c:catAx>
        <c:axId val="63142912"/>
        <c:scaling>
          <c:orientation val="minMax"/>
        </c:scaling>
        <c:axPos val="b"/>
        <c:majorTickMark val="none"/>
        <c:tickLblPos val="nextTo"/>
        <c:txPr>
          <a:bodyPr/>
          <a:lstStyle/>
          <a:p>
            <a:pPr>
              <a:defRPr sz="1400"/>
            </a:pPr>
            <a:endParaRPr lang="pt-BR"/>
          </a:p>
        </c:txPr>
        <c:crossAx val="63156992"/>
        <c:crosses val="autoZero"/>
        <c:auto val="1"/>
        <c:lblAlgn val="ctr"/>
        <c:lblOffset val="100"/>
      </c:catAx>
      <c:valAx>
        <c:axId val="63156992"/>
        <c:scaling>
          <c:orientation val="minMax"/>
        </c:scaling>
        <c:axPos val="l"/>
        <c:numFmt formatCode="General" sourceLinked="1"/>
        <c:majorTickMark val="none"/>
        <c:tickLblPos val="nextTo"/>
        <c:txPr>
          <a:bodyPr/>
          <a:lstStyle/>
          <a:p>
            <a:pPr>
              <a:defRPr sz="1200"/>
            </a:pPr>
            <a:endParaRPr lang="pt-BR"/>
          </a:p>
        </c:txPr>
        <c:crossAx val="63142912"/>
        <c:crosses val="autoZero"/>
        <c:crossBetween val="between"/>
      </c:valAx>
    </c:plotArea>
    <c:legend>
      <c:legendPos val="r"/>
      <c:layout/>
      <c:txPr>
        <a:bodyPr/>
        <a:lstStyle/>
        <a:p>
          <a:pPr>
            <a:defRPr sz="1400"/>
          </a:pPr>
          <a:endParaRPr lang="pt-BR"/>
        </a:p>
      </c:txPr>
    </c:legend>
    <c:plotVisOnly val="1"/>
    <c:dispBlanksAs val="gap"/>
  </c:chart>
  <c:externalData r:id="rId1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t-BR"/>
  <c:style val="26"/>
  <c:chart>
    <c:title>
      <c:tx>
        <c:rich>
          <a:bodyPr/>
          <a:lstStyle/>
          <a:p>
            <a:pPr>
              <a:defRPr/>
            </a:pPr>
            <a:r>
              <a:rPr lang="en-US"/>
              <a:t>EIXO - NOTURNO</a:t>
            </a:r>
          </a:p>
        </c:rich>
      </c:tx>
      <c:layout/>
    </c:title>
    <c:plotArea>
      <c:layout/>
      <c:pieChart>
        <c:varyColors val="1"/>
        <c:ser>
          <c:idx val="0"/>
          <c:order val="0"/>
          <c:tx>
            <c:strRef>
              <c:f>Plan2!$A$38</c:f>
              <c:strCache>
                <c:ptCount val="1"/>
                <c:pt idx="0">
                  <c:v>EIXO</c:v>
                </c:pt>
              </c:strCache>
            </c:strRef>
          </c:tx>
          <c:dLbls>
            <c:txPr>
              <a:bodyPr/>
              <a:lstStyle/>
              <a:p>
                <a:pPr>
                  <a:defRPr sz="1200"/>
                </a:pPr>
                <a:endParaRPr lang="pt-BR"/>
              </a:p>
            </c:txPr>
            <c:showPercent val="1"/>
            <c:showLeaderLines val="1"/>
          </c:dLbls>
          <c:cat>
            <c:strRef>
              <c:f>Plan2!$A$41:$A$45</c:f>
              <c:strCache>
                <c:ptCount val="5"/>
                <c:pt idx="0">
                  <c:v>Aprovados</c:v>
                </c:pt>
                <c:pt idx="1">
                  <c:v>Reprovados</c:v>
                </c:pt>
                <c:pt idx="2">
                  <c:v>Evadidos</c:v>
                </c:pt>
                <c:pt idx="3">
                  <c:v>Transferidos</c:v>
                </c:pt>
                <c:pt idx="4">
                  <c:v>Progressão Parcial</c:v>
                </c:pt>
              </c:strCache>
            </c:strRef>
          </c:cat>
          <c:val>
            <c:numRef>
              <c:f>Plan2!$F$41:$F$45</c:f>
              <c:numCache>
                <c:formatCode>General</c:formatCode>
                <c:ptCount val="5"/>
                <c:pt idx="0">
                  <c:v>93</c:v>
                </c:pt>
                <c:pt idx="1">
                  <c:v>1</c:v>
                </c:pt>
                <c:pt idx="2">
                  <c:v>74</c:v>
                </c:pt>
                <c:pt idx="3">
                  <c:v>1</c:v>
                </c:pt>
                <c:pt idx="4">
                  <c:v>0</c:v>
                </c:pt>
              </c:numCache>
            </c:numRef>
          </c:val>
        </c:ser>
        <c:dLbls>
          <c:showPercent val="1"/>
        </c:dLbls>
        <c:firstSliceAng val="0"/>
      </c:pieChart>
    </c:plotArea>
    <c:legend>
      <c:legendPos val="r"/>
      <c:layout/>
      <c:txPr>
        <a:bodyPr/>
        <a:lstStyle/>
        <a:p>
          <a:pPr>
            <a:defRPr sz="1200"/>
          </a:pPr>
          <a:endParaRPr lang="pt-BR"/>
        </a:p>
      </c:txPr>
    </c:legend>
    <c:plotVisOnly val="1"/>
  </c:chart>
  <c:externalData r:id="rId1"/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t-BR"/>
  <c:chart>
    <c:title>
      <c:tx>
        <c:rich>
          <a:bodyPr/>
          <a:lstStyle/>
          <a:p>
            <a:pPr>
              <a:defRPr/>
            </a:pPr>
            <a:r>
              <a:rPr lang="pt-BR"/>
              <a:t>EIXO - NOTURNO</a:t>
            </a:r>
          </a:p>
        </c:rich>
      </c:tx>
      <c:layout/>
    </c:title>
    <c:view3D>
      <c:rAngAx val="1"/>
    </c:view3D>
    <c:plotArea>
      <c:layout/>
      <c:bar3DChart>
        <c:barDir val="col"/>
        <c:grouping val="clustered"/>
        <c:ser>
          <c:idx val="0"/>
          <c:order val="0"/>
          <c:tx>
            <c:strRef>
              <c:f>'Ensino Fundamental (2)'!$A$90</c:f>
              <c:strCache>
                <c:ptCount val="1"/>
                <c:pt idx="0">
                  <c:v>Aprovados</c:v>
                </c:pt>
              </c:strCache>
            </c:strRef>
          </c:tx>
          <c:dLbls>
            <c:txPr>
              <a:bodyPr/>
              <a:lstStyle/>
              <a:p>
                <a:pPr>
                  <a:defRPr sz="1400"/>
                </a:pPr>
                <a:endParaRPr lang="pt-BR"/>
              </a:p>
            </c:txPr>
            <c:showVal val="1"/>
          </c:dLbls>
          <c:cat>
            <c:strRef>
              <c:f>'Ensino Fundamental (2)'!$B$88:$E$89</c:f>
              <c:strCache>
                <c:ptCount val="4"/>
                <c:pt idx="0">
                  <c:v>5ª e 6ª</c:v>
                </c:pt>
                <c:pt idx="1">
                  <c:v>7ª e 8ª</c:v>
                </c:pt>
                <c:pt idx="2">
                  <c:v>1 e 2º</c:v>
                </c:pt>
                <c:pt idx="3">
                  <c:v>3º</c:v>
                </c:pt>
              </c:strCache>
            </c:strRef>
          </c:cat>
          <c:val>
            <c:numRef>
              <c:f>'Ensino Fundamental (2)'!$B$90:$E$90</c:f>
              <c:numCache>
                <c:formatCode>General</c:formatCode>
                <c:ptCount val="4"/>
                <c:pt idx="0">
                  <c:v>11</c:v>
                </c:pt>
                <c:pt idx="1">
                  <c:v>12</c:v>
                </c:pt>
                <c:pt idx="2">
                  <c:v>31</c:v>
                </c:pt>
                <c:pt idx="3">
                  <c:v>39</c:v>
                </c:pt>
              </c:numCache>
            </c:numRef>
          </c:val>
        </c:ser>
        <c:ser>
          <c:idx val="1"/>
          <c:order val="1"/>
          <c:tx>
            <c:strRef>
              <c:f>'Ensino Fundamental (2)'!$A$91</c:f>
              <c:strCache>
                <c:ptCount val="1"/>
                <c:pt idx="0">
                  <c:v>Reprovados</c:v>
                </c:pt>
              </c:strCache>
            </c:strRef>
          </c:tx>
          <c:cat>
            <c:strRef>
              <c:f>'Ensino Fundamental (2)'!$B$88:$E$89</c:f>
              <c:strCache>
                <c:ptCount val="4"/>
                <c:pt idx="0">
                  <c:v>5ª e 6ª</c:v>
                </c:pt>
                <c:pt idx="1">
                  <c:v>7ª e 8ª</c:v>
                </c:pt>
                <c:pt idx="2">
                  <c:v>1 e 2º</c:v>
                </c:pt>
                <c:pt idx="3">
                  <c:v>3º</c:v>
                </c:pt>
              </c:strCache>
            </c:strRef>
          </c:cat>
          <c:val>
            <c:numRef>
              <c:f>'Ensino Fundamental (2)'!$B$91:$E$91</c:f>
              <c:numCache>
                <c:formatCode>General</c:formatCode>
                <c:ptCount val="4"/>
                <c:pt idx="0">
                  <c:v>0</c:v>
                </c:pt>
                <c:pt idx="1">
                  <c:v>1</c:v>
                </c:pt>
                <c:pt idx="2">
                  <c:v>0</c:v>
                </c:pt>
                <c:pt idx="3">
                  <c:v>0</c:v>
                </c:pt>
              </c:numCache>
            </c:numRef>
          </c:val>
        </c:ser>
        <c:ser>
          <c:idx val="2"/>
          <c:order val="2"/>
          <c:tx>
            <c:strRef>
              <c:f>'Ensino Fundamental (2)'!$A$92</c:f>
              <c:strCache>
                <c:ptCount val="1"/>
                <c:pt idx="0">
                  <c:v>Evadidos</c:v>
                </c:pt>
              </c:strCache>
            </c:strRef>
          </c:tx>
          <c:dLbls>
            <c:txPr>
              <a:bodyPr/>
              <a:lstStyle/>
              <a:p>
                <a:pPr>
                  <a:defRPr sz="1400"/>
                </a:pPr>
                <a:endParaRPr lang="pt-BR"/>
              </a:p>
            </c:txPr>
            <c:showVal val="1"/>
          </c:dLbls>
          <c:cat>
            <c:strRef>
              <c:f>'Ensino Fundamental (2)'!$B$88:$E$89</c:f>
              <c:strCache>
                <c:ptCount val="4"/>
                <c:pt idx="0">
                  <c:v>5ª e 6ª</c:v>
                </c:pt>
                <c:pt idx="1">
                  <c:v>7ª e 8ª</c:v>
                </c:pt>
                <c:pt idx="2">
                  <c:v>1 e 2º</c:v>
                </c:pt>
                <c:pt idx="3">
                  <c:v>3º</c:v>
                </c:pt>
              </c:strCache>
            </c:strRef>
          </c:cat>
          <c:val>
            <c:numRef>
              <c:f>'Ensino Fundamental (2)'!$B$92:$E$92</c:f>
              <c:numCache>
                <c:formatCode>General</c:formatCode>
                <c:ptCount val="4"/>
                <c:pt idx="0">
                  <c:v>27</c:v>
                </c:pt>
                <c:pt idx="1">
                  <c:v>22</c:v>
                </c:pt>
                <c:pt idx="2">
                  <c:v>19</c:v>
                </c:pt>
                <c:pt idx="3">
                  <c:v>6</c:v>
                </c:pt>
              </c:numCache>
            </c:numRef>
          </c:val>
        </c:ser>
        <c:ser>
          <c:idx val="3"/>
          <c:order val="3"/>
          <c:tx>
            <c:strRef>
              <c:f>'Ensino Fundamental (2)'!$A$93</c:f>
              <c:strCache>
                <c:ptCount val="1"/>
                <c:pt idx="0">
                  <c:v>Transferidos</c:v>
                </c:pt>
              </c:strCache>
            </c:strRef>
          </c:tx>
          <c:dLbls>
            <c:txPr>
              <a:bodyPr/>
              <a:lstStyle/>
              <a:p>
                <a:pPr>
                  <a:defRPr sz="1200"/>
                </a:pPr>
                <a:endParaRPr lang="pt-BR"/>
              </a:p>
            </c:txPr>
            <c:showVal val="1"/>
          </c:dLbls>
          <c:cat>
            <c:strRef>
              <c:f>'Ensino Fundamental (2)'!$B$88:$E$89</c:f>
              <c:strCache>
                <c:ptCount val="4"/>
                <c:pt idx="0">
                  <c:v>5ª e 6ª</c:v>
                </c:pt>
                <c:pt idx="1">
                  <c:v>7ª e 8ª</c:v>
                </c:pt>
                <c:pt idx="2">
                  <c:v>1 e 2º</c:v>
                </c:pt>
                <c:pt idx="3">
                  <c:v>3º</c:v>
                </c:pt>
              </c:strCache>
            </c:strRef>
          </c:cat>
          <c:val>
            <c:numRef>
              <c:f>'Ensino Fundamental (2)'!$B$93:$E$93</c:f>
              <c:numCache>
                <c:formatCode>General</c:formatCode>
                <c:ptCount val="4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1</c:v>
                </c:pt>
              </c:numCache>
            </c:numRef>
          </c:val>
        </c:ser>
        <c:ser>
          <c:idx val="4"/>
          <c:order val="4"/>
          <c:tx>
            <c:strRef>
              <c:f>'Ensino Fundamental (2)'!$A$94</c:f>
              <c:strCache>
                <c:ptCount val="1"/>
                <c:pt idx="0">
                  <c:v>Progressão Parcial</c:v>
                </c:pt>
              </c:strCache>
            </c:strRef>
          </c:tx>
          <c:cat>
            <c:strRef>
              <c:f>'Ensino Fundamental (2)'!$B$88:$E$89</c:f>
              <c:strCache>
                <c:ptCount val="4"/>
                <c:pt idx="0">
                  <c:v>5ª e 6ª</c:v>
                </c:pt>
                <c:pt idx="1">
                  <c:v>7ª e 8ª</c:v>
                </c:pt>
                <c:pt idx="2">
                  <c:v>1 e 2º</c:v>
                </c:pt>
                <c:pt idx="3">
                  <c:v>3º</c:v>
                </c:pt>
              </c:strCache>
            </c:strRef>
          </c:cat>
          <c:val>
            <c:numRef>
              <c:f>'Ensino Fundamental (2)'!$B$94:$E$94</c:f>
              <c:numCache>
                <c:formatCode>General</c:formatCode>
                <c:ptCount val="4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</c:numCache>
            </c:numRef>
          </c:val>
        </c:ser>
        <c:dLbls>
          <c:showVal val="1"/>
        </c:dLbls>
        <c:gapWidth val="75"/>
        <c:shape val="box"/>
        <c:axId val="67360256"/>
        <c:axId val="67361792"/>
        <c:axId val="0"/>
      </c:bar3DChart>
      <c:catAx>
        <c:axId val="67360256"/>
        <c:scaling>
          <c:orientation val="minMax"/>
        </c:scaling>
        <c:axPos val="b"/>
        <c:majorTickMark val="none"/>
        <c:tickLblPos val="nextTo"/>
        <c:txPr>
          <a:bodyPr/>
          <a:lstStyle/>
          <a:p>
            <a:pPr>
              <a:defRPr sz="1200"/>
            </a:pPr>
            <a:endParaRPr lang="pt-BR"/>
          </a:p>
        </c:txPr>
        <c:crossAx val="67361792"/>
        <c:crosses val="autoZero"/>
        <c:auto val="1"/>
        <c:lblAlgn val="ctr"/>
        <c:lblOffset val="100"/>
      </c:catAx>
      <c:valAx>
        <c:axId val="67361792"/>
        <c:scaling>
          <c:orientation val="minMax"/>
        </c:scaling>
        <c:axPos val="l"/>
        <c:numFmt formatCode="General" sourceLinked="1"/>
        <c:majorTickMark val="none"/>
        <c:tickLblPos val="nextTo"/>
        <c:txPr>
          <a:bodyPr/>
          <a:lstStyle/>
          <a:p>
            <a:pPr>
              <a:defRPr sz="1400"/>
            </a:pPr>
            <a:endParaRPr lang="pt-BR"/>
          </a:p>
        </c:txPr>
        <c:crossAx val="67360256"/>
        <c:crosses val="autoZero"/>
        <c:crossBetween val="between"/>
      </c:valAx>
    </c:plotArea>
    <c:legend>
      <c:legendPos val="r"/>
      <c:layout/>
      <c:txPr>
        <a:bodyPr/>
        <a:lstStyle/>
        <a:p>
          <a:pPr>
            <a:defRPr sz="1200"/>
          </a:pPr>
          <a:endParaRPr lang="pt-BR"/>
        </a:p>
      </c:txPr>
    </c:legend>
    <c:plotVisOnly val="1"/>
  </c:chart>
  <c:externalData r:id="rId1"/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pt-BR"/>
  <c:style val="26"/>
  <c:chart>
    <c:title>
      <c:layout/>
    </c:title>
    <c:plotArea>
      <c:layout/>
      <c:pieChart>
        <c:varyColors val="1"/>
        <c:ser>
          <c:idx val="0"/>
          <c:order val="0"/>
          <c:tx>
            <c:strRef>
              <c:f>Plan2!$A$50</c:f>
              <c:strCache>
                <c:ptCount val="1"/>
                <c:pt idx="0">
                  <c:v>CURSO NORMAL</c:v>
                </c:pt>
              </c:strCache>
            </c:strRef>
          </c:tx>
          <c:dLbls>
            <c:txPr>
              <a:bodyPr/>
              <a:lstStyle/>
              <a:p>
                <a:pPr>
                  <a:defRPr sz="1200"/>
                </a:pPr>
                <a:endParaRPr lang="pt-BR"/>
              </a:p>
            </c:txPr>
            <c:showPercent val="1"/>
            <c:showLeaderLines val="1"/>
          </c:dLbls>
          <c:cat>
            <c:strRef>
              <c:f>Plan2!$A$52:$A$56</c:f>
              <c:strCache>
                <c:ptCount val="5"/>
                <c:pt idx="0">
                  <c:v>Aprovados</c:v>
                </c:pt>
                <c:pt idx="1">
                  <c:v>Reprovados</c:v>
                </c:pt>
                <c:pt idx="2">
                  <c:v>Evadidos</c:v>
                </c:pt>
                <c:pt idx="3">
                  <c:v>Transferidos</c:v>
                </c:pt>
                <c:pt idx="4">
                  <c:v>Progressão Parcial</c:v>
                </c:pt>
              </c:strCache>
            </c:strRef>
          </c:cat>
          <c:val>
            <c:numRef>
              <c:f>Plan2!$E$52:$E$56</c:f>
              <c:numCache>
                <c:formatCode>General</c:formatCode>
                <c:ptCount val="5"/>
                <c:pt idx="0">
                  <c:v>25</c:v>
                </c:pt>
                <c:pt idx="1">
                  <c:v>2</c:v>
                </c:pt>
                <c:pt idx="2">
                  <c:v>31</c:v>
                </c:pt>
                <c:pt idx="3">
                  <c:v>0</c:v>
                </c:pt>
                <c:pt idx="4">
                  <c:v>0</c:v>
                </c:pt>
              </c:numCache>
            </c:numRef>
          </c:val>
        </c:ser>
        <c:dLbls>
          <c:showPercent val="1"/>
        </c:dLbls>
        <c:firstSliceAng val="0"/>
      </c:pieChart>
    </c:plotArea>
    <c:legend>
      <c:legendPos val="r"/>
      <c:layout/>
      <c:txPr>
        <a:bodyPr/>
        <a:lstStyle/>
        <a:p>
          <a:pPr>
            <a:defRPr sz="1200"/>
          </a:pPr>
          <a:endParaRPr lang="pt-BR"/>
        </a:p>
      </c:txPr>
    </c:legend>
    <c:plotVisOnly val="1"/>
  </c:chart>
  <c:externalData r:id="rId1"/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t-BR"/>
  <c:chart>
    <c:title>
      <c:tx>
        <c:rich>
          <a:bodyPr/>
          <a:lstStyle/>
          <a:p>
            <a:pPr>
              <a:defRPr/>
            </a:pPr>
            <a:r>
              <a:rPr lang="pt-BR"/>
              <a:t>CURSO NORMAL</a:t>
            </a:r>
          </a:p>
        </c:rich>
      </c:tx>
      <c:layout/>
    </c:title>
    <c:view3D>
      <c:rAngAx val="1"/>
    </c:view3D>
    <c:plotArea>
      <c:layout/>
      <c:bar3DChart>
        <c:barDir val="col"/>
        <c:grouping val="clustered"/>
        <c:ser>
          <c:idx val="0"/>
          <c:order val="0"/>
          <c:tx>
            <c:strRef>
              <c:f>'Ensino Fundamental (2)'!$A$101</c:f>
              <c:strCache>
                <c:ptCount val="1"/>
                <c:pt idx="0">
                  <c:v>Aprovados</c:v>
                </c:pt>
              </c:strCache>
            </c:strRef>
          </c:tx>
          <c:dLbls>
            <c:txPr>
              <a:bodyPr/>
              <a:lstStyle/>
              <a:p>
                <a:pPr>
                  <a:defRPr sz="1200"/>
                </a:pPr>
                <a:endParaRPr lang="pt-BR"/>
              </a:p>
            </c:txPr>
            <c:showVal val="1"/>
          </c:dLbls>
          <c:cat>
            <c:strRef>
              <c:f>'Ensino Fundamental (2)'!$B$99:$D$100</c:f>
              <c:strCache>
                <c:ptCount val="3"/>
                <c:pt idx="0">
                  <c:v>1º ANO</c:v>
                </c:pt>
                <c:pt idx="1">
                  <c:v>2º ANO</c:v>
                </c:pt>
                <c:pt idx="2">
                  <c:v>3º ANO</c:v>
                </c:pt>
              </c:strCache>
            </c:strRef>
          </c:cat>
          <c:val>
            <c:numRef>
              <c:f>'Ensino Fundamental (2)'!$B$101:$D$101</c:f>
              <c:numCache>
                <c:formatCode>General</c:formatCode>
                <c:ptCount val="3"/>
                <c:pt idx="0">
                  <c:v>3</c:v>
                </c:pt>
                <c:pt idx="1">
                  <c:v>9</c:v>
                </c:pt>
                <c:pt idx="2">
                  <c:v>13</c:v>
                </c:pt>
              </c:numCache>
            </c:numRef>
          </c:val>
        </c:ser>
        <c:ser>
          <c:idx val="1"/>
          <c:order val="1"/>
          <c:tx>
            <c:strRef>
              <c:f>'Ensino Fundamental (2)'!$A$102</c:f>
              <c:strCache>
                <c:ptCount val="1"/>
                <c:pt idx="0">
                  <c:v>Reprovados</c:v>
                </c:pt>
              </c:strCache>
            </c:strRef>
          </c:tx>
          <c:cat>
            <c:strRef>
              <c:f>'Ensino Fundamental (2)'!$B$99:$D$100</c:f>
              <c:strCache>
                <c:ptCount val="3"/>
                <c:pt idx="0">
                  <c:v>1º ANO</c:v>
                </c:pt>
                <c:pt idx="1">
                  <c:v>2º ANO</c:v>
                </c:pt>
                <c:pt idx="2">
                  <c:v>3º ANO</c:v>
                </c:pt>
              </c:strCache>
            </c:strRef>
          </c:cat>
          <c:val>
            <c:numRef>
              <c:f>'Ensino Fundamental (2)'!$B$102:$D$102</c:f>
              <c:numCache>
                <c:formatCode>General</c:formatCode>
                <c:ptCount val="3"/>
                <c:pt idx="0">
                  <c:v>1</c:v>
                </c:pt>
                <c:pt idx="1">
                  <c:v>0</c:v>
                </c:pt>
                <c:pt idx="2">
                  <c:v>1</c:v>
                </c:pt>
              </c:numCache>
            </c:numRef>
          </c:val>
        </c:ser>
        <c:ser>
          <c:idx val="2"/>
          <c:order val="2"/>
          <c:tx>
            <c:strRef>
              <c:f>'Ensino Fundamental (2)'!$A$103</c:f>
              <c:strCache>
                <c:ptCount val="1"/>
                <c:pt idx="0">
                  <c:v>Evadidos</c:v>
                </c:pt>
              </c:strCache>
            </c:strRef>
          </c:tx>
          <c:dLbls>
            <c:txPr>
              <a:bodyPr/>
              <a:lstStyle/>
              <a:p>
                <a:pPr>
                  <a:defRPr sz="1200"/>
                </a:pPr>
                <a:endParaRPr lang="pt-BR"/>
              </a:p>
            </c:txPr>
            <c:showVal val="1"/>
          </c:dLbls>
          <c:cat>
            <c:strRef>
              <c:f>'Ensino Fundamental (2)'!$B$99:$D$100</c:f>
              <c:strCache>
                <c:ptCount val="3"/>
                <c:pt idx="0">
                  <c:v>1º ANO</c:v>
                </c:pt>
                <c:pt idx="1">
                  <c:v>2º ANO</c:v>
                </c:pt>
                <c:pt idx="2">
                  <c:v>3º ANO</c:v>
                </c:pt>
              </c:strCache>
            </c:strRef>
          </c:cat>
          <c:val>
            <c:numRef>
              <c:f>'Ensino Fundamental (2)'!$B$103:$D$103</c:f>
              <c:numCache>
                <c:formatCode>General</c:formatCode>
                <c:ptCount val="3"/>
                <c:pt idx="0">
                  <c:v>25</c:v>
                </c:pt>
                <c:pt idx="1">
                  <c:v>6</c:v>
                </c:pt>
                <c:pt idx="2">
                  <c:v>0</c:v>
                </c:pt>
              </c:numCache>
            </c:numRef>
          </c:val>
        </c:ser>
        <c:ser>
          <c:idx val="3"/>
          <c:order val="3"/>
          <c:tx>
            <c:strRef>
              <c:f>'Ensino Fundamental (2)'!$A$104</c:f>
              <c:strCache>
                <c:ptCount val="1"/>
                <c:pt idx="0">
                  <c:v>Transferidos</c:v>
                </c:pt>
              </c:strCache>
            </c:strRef>
          </c:tx>
          <c:cat>
            <c:strRef>
              <c:f>'Ensino Fundamental (2)'!$B$99:$D$100</c:f>
              <c:strCache>
                <c:ptCount val="3"/>
                <c:pt idx="0">
                  <c:v>1º ANO</c:v>
                </c:pt>
                <c:pt idx="1">
                  <c:v>2º ANO</c:v>
                </c:pt>
                <c:pt idx="2">
                  <c:v>3º ANO</c:v>
                </c:pt>
              </c:strCache>
            </c:strRef>
          </c:cat>
          <c:val>
            <c:numRef>
              <c:f>'Ensino Fundamental (2)'!$B$104:$D$104</c:f>
              <c:numCache>
                <c:formatCode>General</c:formatCode>
                <c:ptCount val="3"/>
                <c:pt idx="0">
                  <c:v>0</c:v>
                </c:pt>
                <c:pt idx="1">
                  <c:v>0</c:v>
                </c:pt>
                <c:pt idx="2">
                  <c:v>0</c:v>
                </c:pt>
              </c:numCache>
            </c:numRef>
          </c:val>
        </c:ser>
        <c:ser>
          <c:idx val="4"/>
          <c:order val="4"/>
          <c:tx>
            <c:strRef>
              <c:f>'Ensino Fundamental (2)'!$A$105</c:f>
              <c:strCache>
                <c:ptCount val="1"/>
                <c:pt idx="0">
                  <c:v>Progressão Parcial</c:v>
                </c:pt>
              </c:strCache>
            </c:strRef>
          </c:tx>
          <c:cat>
            <c:strRef>
              <c:f>'Ensino Fundamental (2)'!$B$99:$D$100</c:f>
              <c:strCache>
                <c:ptCount val="3"/>
                <c:pt idx="0">
                  <c:v>1º ANO</c:v>
                </c:pt>
                <c:pt idx="1">
                  <c:v>2º ANO</c:v>
                </c:pt>
                <c:pt idx="2">
                  <c:v>3º ANO</c:v>
                </c:pt>
              </c:strCache>
            </c:strRef>
          </c:cat>
          <c:val>
            <c:numRef>
              <c:f>'Ensino Fundamental (2)'!$B$105:$D$105</c:f>
              <c:numCache>
                <c:formatCode>General</c:formatCode>
                <c:ptCount val="3"/>
                <c:pt idx="0">
                  <c:v>0</c:v>
                </c:pt>
                <c:pt idx="1">
                  <c:v>0</c:v>
                </c:pt>
                <c:pt idx="2">
                  <c:v>0</c:v>
                </c:pt>
              </c:numCache>
            </c:numRef>
          </c:val>
        </c:ser>
        <c:dLbls>
          <c:showVal val="1"/>
        </c:dLbls>
        <c:gapWidth val="75"/>
        <c:shape val="box"/>
        <c:axId val="67486464"/>
        <c:axId val="67488000"/>
        <c:axId val="0"/>
      </c:bar3DChart>
      <c:catAx>
        <c:axId val="67486464"/>
        <c:scaling>
          <c:orientation val="minMax"/>
        </c:scaling>
        <c:axPos val="b"/>
        <c:majorTickMark val="none"/>
        <c:tickLblPos val="nextTo"/>
        <c:txPr>
          <a:bodyPr/>
          <a:lstStyle/>
          <a:p>
            <a:pPr>
              <a:defRPr sz="1200"/>
            </a:pPr>
            <a:endParaRPr lang="pt-BR"/>
          </a:p>
        </c:txPr>
        <c:crossAx val="67488000"/>
        <c:crosses val="autoZero"/>
        <c:auto val="1"/>
        <c:lblAlgn val="ctr"/>
        <c:lblOffset val="100"/>
      </c:catAx>
      <c:valAx>
        <c:axId val="67488000"/>
        <c:scaling>
          <c:orientation val="minMax"/>
        </c:scaling>
        <c:axPos val="l"/>
        <c:numFmt formatCode="General" sourceLinked="1"/>
        <c:majorTickMark val="none"/>
        <c:tickLblPos val="nextTo"/>
        <c:txPr>
          <a:bodyPr/>
          <a:lstStyle/>
          <a:p>
            <a:pPr>
              <a:defRPr sz="1200"/>
            </a:pPr>
            <a:endParaRPr lang="pt-BR"/>
          </a:p>
        </c:txPr>
        <c:crossAx val="67486464"/>
        <c:crosses val="autoZero"/>
        <c:crossBetween val="between"/>
      </c:valAx>
    </c:plotArea>
    <c:legend>
      <c:legendPos val="r"/>
      <c:layout/>
      <c:txPr>
        <a:bodyPr/>
        <a:lstStyle/>
        <a:p>
          <a:pPr>
            <a:defRPr sz="1200"/>
          </a:pPr>
          <a:endParaRPr lang="pt-BR"/>
        </a:p>
      </c:txPr>
    </c:legend>
    <c:plotVisOnly val="1"/>
  </c:chart>
  <c:externalData r:id="rId1"/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t-BR"/>
  <c:chart>
    <c:title>
      <c:tx>
        <c:rich>
          <a:bodyPr/>
          <a:lstStyle/>
          <a:p>
            <a:pPr>
              <a:defRPr/>
            </a:pPr>
            <a:r>
              <a:rPr lang="pt-BR"/>
              <a:t>CURSO TÉCNICO</a:t>
            </a:r>
          </a:p>
        </c:rich>
      </c:tx>
      <c:layout/>
    </c:title>
    <c:view3D>
      <c:rAngAx val="1"/>
    </c:view3D>
    <c:plotArea>
      <c:layout/>
      <c:bar3DChart>
        <c:barDir val="col"/>
        <c:grouping val="clustered"/>
        <c:ser>
          <c:idx val="0"/>
          <c:order val="0"/>
          <c:tx>
            <c:strRef>
              <c:f>'Ensino Fundamental (2)'!$A$113</c:f>
              <c:strCache>
                <c:ptCount val="1"/>
                <c:pt idx="0">
                  <c:v>Aprovados</c:v>
                </c:pt>
              </c:strCache>
            </c:strRef>
          </c:tx>
          <c:dLbls>
            <c:txPr>
              <a:bodyPr/>
              <a:lstStyle/>
              <a:p>
                <a:pPr>
                  <a:defRPr sz="1200"/>
                </a:pPr>
                <a:endParaRPr lang="pt-BR"/>
              </a:p>
            </c:txPr>
            <c:showVal val="1"/>
          </c:dLbls>
          <c:cat>
            <c:strRef>
              <c:f>'Ensino Fundamental (2)'!$B$111:$C$112</c:f>
              <c:strCache>
                <c:ptCount val="2"/>
                <c:pt idx="0">
                  <c:v>1º MATUTINO</c:v>
                </c:pt>
                <c:pt idx="1">
                  <c:v>1º VESPERTINO</c:v>
                </c:pt>
              </c:strCache>
            </c:strRef>
          </c:cat>
          <c:val>
            <c:numRef>
              <c:f>'Ensino Fundamental (2)'!$B$113:$C$113</c:f>
              <c:numCache>
                <c:formatCode>General</c:formatCode>
                <c:ptCount val="2"/>
                <c:pt idx="0">
                  <c:v>11</c:v>
                </c:pt>
                <c:pt idx="1">
                  <c:v>9</c:v>
                </c:pt>
              </c:numCache>
            </c:numRef>
          </c:val>
        </c:ser>
        <c:ser>
          <c:idx val="1"/>
          <c:order val="1"/>
          <c:tx>
            <c:strRef>
              <c:f>'Ensino Fundamental (2)'!$A$114</c:f>
              <c:strCache>
                <c:ptCount val="1"/>
                <c:pt idx="0">
                  <c:v>Reprovados</c:v>
                </c:pt>
              </c:strCache>
            </c:strRef>
          </c:tx>
          <c:cat>
            <c:strRef>
              <c:f>'Ensino Fundamental (2)'!$B$111:$C$112</c:f>
              <c:strCache>
                <c:ptCount val="2"/>
                <c:pt idx="0">
                  <c:v>1º MATUTINO</c:v>
                </c:pt>
                <c:pt idx="1">
                  <c:v>1º VESPERTINO</c:v>
                </c:pt>
              </c:strCache>
            </c:strRef>
          </c:cat>
          <c:val>
            <c:numRef>
              <c:f>'Ensino Fundamental (2)'!$B$114:$C$114</c:f>
              <c:numCache>
                <c:formatCode>General</c:formatCode>
                <c:ptCount val="2"/>
                <c:pt idx="0">
                  <c:v>1</c:v>
                </c:pt>
                <c:pt idx="1">
                  <c:v>0</c:v>
                </c:pt>
              </c:numCache>
            </c:numRef>
          </c:val>
        </c:ser>
        <c:ser>
          <c:idx val="2"/>
          <c:order val="2"/>
          <c:tx>
            <c:strRef>
              <c:f>'Ensino Fundamental (2)'!$A$115</c:f>
              <c:strCache>
                <c:ptCount val="1"/>
                <c:pt idx="0">
                  <c:v>Evadidos</c:v>
                </c:pt>
              </c:strCache>
            </c:strRef>
          </c:tx>
          <c:dLbls>
            <c:txPr>
              <a:bodyPr/>
              <a:lstStyle/>
              <a:p>
                <a:pPr>
                  <a:defRPr sz="1200"/>
                </a:pPr>
                <a:endParaRPr lang="pt-BR"/>
              </a:p>
            </c:txPr>
            <c:showVal val="1"/>
          </c:dLbls>
          <c:cat>
            <c:strRef>
              <c:f>'Ensino Fundamental (2)'!$B$111:$C$112</c:f>
              <c:strCache>
                <c:ptCount val="2"/>
                <c:pt idx="0">
                  <c:v>1º MATUTINO</c:v>
                </c:pt>
                <c:pt idx="1">
                  <c:v>1º VESPERTINO</c:v>
                </c:pt>
              </c:strCache>
            </c:strRef>
          </c:cat>
          <c:val>
            <c:numRef>
              <c:f>'Ensino Fundamental (2)'!$B$115:$C$115</c:f>
              <c:numCache>
                <c:formatCode>General</c:formatCode>
                <c:ptCount val="2"/>
                <c:pt idx="0">
                  <c:v>22</c:v>
                </c:pt>
                <c:pt idx="1">
                  <c:v>25</c:v>
                </c:pt>
              </c:numCache>
            </c:numRef>
          </c:val>
        </c:ser>
        <c:ser>
          <c:idx val="3"/>
          <c:order val="3"/>
          <c:tx>
            <c:strRef>
              <c:f>'Ensino Fundamental (2)'!$A$116</c:f>
              <c:strCache>
                <c:ptCount val="1"/>
                <c:pt idx="0">
                  <c:v>Transferidos</c:v>
                </c:pt>
              </c:strCache>
            </c:strRef>
          </c:tx>
          <c:cat>
            <c:strRef>
              <c:f>'Ensino Fundamental (2)'!$B$111:$C$112</c:f>
              <c:strCache>
                <c:ptCount val="2"/>
                <c:pt idx="0">
                  <c:v>1º MATUTINO</c:v>
                </c:pt>
                <c:pt idx="1">
                  <c:v>1º VESPERTINO</c:v>
                </c:pt>
              </c:strCache>
            </c:strRef>
          </c:cat>
          <c:val>
            <c:numRef>
              <c:f>'Ensino Fundamental (2)'!$B$116:$C$116</c:f>
              <c:numCache>
                <c:formatCode>General</c:formatCode>
                <c:ptCount val="2"/>
                <c:pt idx="0">
                  <c:v>0</c:v>
                </c:pt>
                <c:pt idx="1">
                  <c:v>0</c:v>
                </c:pt>
              </c:numCache>
            </c:numRef>
          </c:val>
        </c:ser>
        <c:ser>
          <c:idx val="4"/>
          <c:order val="4"/>
          <c:tx>
            <c:strRef>
              <c:f>'Ensino Fundamental (2)'!$A$117</c:f>
              <c:strCache>
                <c:ptCount val="1"/>
                <c:pt idx="0">
                  <c:v>Progressão Parcial</c:v>
                </c:pt>
              </c:strCache>
            </c:strRef>
          </c:tx>
          <c:cat>
            <c:strRef>
              <c:f>'Ensino Fundamental (2)'!$B$111:$C$112</c:f>
              <c:strCache>
                <c:ptCount val="2"/>
                <c:pt idx="0">
                  <c:v>1º MATUTINO</c:v>
                </c:pt>
                <c:pt idx="1">
                  <c:v>1º VESPERTINO</c:v>
                </c:pt>
              </c:strCache>
            </c:strRef>
          </c:cat>
          <c:val>
            <c:numRef>
              <c:f>'Ensino Fundamental (2)'!$B$117:$C$117</c:f>
              <c:numCache>
                <c:formatCode>General</c:formatCode>
                <c:ptCount val="2"/>
                <c:pt idx="0">
                  <c:v>2</c:v>
                </c:pt>
                <c:pt idx="1">
                  <c:v>1</c:v>
                </c:pt>
              </c:numCache>
            </c:numRef>
          </c:val>
        </c:ser>
        <c:dLbls>
          <c:showVal val="1"/>
        </c:dLbls>
        <c:gapWidth val="75"/>
        <c:shape val="box"/>
        <c:axId val="67569152"/>
        <c:axId val="67570688"/>
        <c:axId val="0"/>
      </c:bar3DChart>
      <c:catAx>
        <c:axId val="67569152"/>
        <c:scaling>
          <c:orientation val="minMax"/>
        </c:scaling>
        <c:axPos val="b"/>
        <c:majorTickMark val="none"/>
        <c:tickLblPos val="nextTo"/>
        <c:txPr>
          <a:bodyPr/>
          <a:lstStyle/>
          <a:p>
            <a:pPr>
              <a:defRPr sz="1200"/>
            </a:pPr>
            <a:endParaRPr lang="pt-BR"/>
          </a:p>
        </c:txPr>
        <c:crossAx val="67570688"/>
        <c:crosses val="autoZero"/>
        <c:auto val="1"/>
        <c:lblAlgn val="ctr"/>
        <c:lblOffset val="100"/>
      </c:catAx>
      <c:valAx>
        <c:axId val="67570688"/>
        <c:scaling>
          <c:orientation val="minMax"/>
        </c:scaling>
        <c:axPos val="l"/>
        <c:numFmt formatCode="General" sourceLinked="1"/>
        <c:majorTickMark val="none"/>
        <c:tickLblPos val="nextTo"/>
        <c:txPr>
          <a:bodyPr/>
          <a:lstStyle/>
          <a:p>
            <a:pPr>
              <a:defRPr sz="1200"/>
            </a:pPr>
            <a:endParaRPr lang="pt-BR"/>
          </a:p>
        </c:txPr>
        <c:crossAx val="67569152"/>
        <c:crosses val="autoZero"/>
        <c:crossBetween val="between"/>
      </c:valAx>
    </c:plotArea>
    <c:legend>
      <c:legendPos val="r"/>
      <c:layout/>
      <c:txPr>
        <a:bodyPr/>
        <a:lstStyle/>
        <a:p>
          <a:pPr>
            <a:defRPr sz="1200"/>
          </a:pPr>
          <a:endParaRPr lang="pt-BR"/>
        </a:p>
      </c:txPr>
    </c:legend>
    <c:plotVisOnly val="1"/>
  </c:chart>
  <c:externalData r:id="rId1"/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t-BR"/>
  <c:style val="26"/>
  <c:chart>
    <c:title>
      <c:layout/>
    </c:title>
    <c:plotArea>
      <c:layout/>
      <c:pieChart>
        <c:varyColors val="1"/>
        <c:ser>
          <c:idx val="0"/>
          <c:order val="0"/>
          <c:tx>
            <c:strRef>
              <c:f>Plan2!$A$62</c:f>
              <c:strCache>
                <c:ptCount val="1"/>
                <c:pt idx="0">
                  <c:v>CURSO TÉCNICO</c:v>
                </c:pt>
              </c:strCache>
            </c:strRef>
          </c:tx>
          <c:dLbls>
            <c:txPr>
              <a:bodyPr/>
              <a:lstStyle/>
              <a:p>
                <a:pPr>
                  <a:defRPr sz="1100"/>
                </a:pPr>
                <a:endParaRPr lang="pt-BR"/>
              </a:p>
            </c:txPr>
            <c:showPercent val="1"/>
            <c:showLeaderLines val="1"/>
          </c:dLbls>
          <c:cat>
            <c:strRef>
              <c:f>Plan2!$A$64:$A$68</c:f>
              <c:strCache>
                <c:ptCount val="5"/>
                <c:pt idx="0">
                  <c:v>Aprovados</c:v>
                </c:pt>
                <c:pt idx="1">
                  <c:v>Reprovados</c:v>
                </c:pt>
                <c:pt idx="2">
                  <c:v>Evadidos</c:v>
                </c:pt>
                <c:pt idx="3">
                  <c:v>Transferidos</c:v>
                </c:pt>
                <c:pt idx="4">
                  <c:v>Progressão Parcial</c:v>
                </c:pt>
              </c:strCache>
            </c:strRef>
          </c:cat>
          <c:val>
            <c:numRef>
              <c:f>Plan2!$D$64:$D$68</c:f>
              <c:numCache>
                <c:formatCode>General</c:formatCode>
                <c:ptCount val="5"/>
                <c:pt idx="0">
                  <c:v>20</c:v>
                </c:pt>
                <c:pt idx="1">
                  <c:v>1</c:v>
                </c:pt>
                <c:pt idx="2">
                  <c:v>47</c:v>
                </c:pt>
                <c:pt idx="3">
                  <c:v>0</c:v>
                </c:pt>
                <c:pt idx="4">
                  <c:v>3</c:v>
                </c:pt>
              </c:numCache>
            </c:numRef>
          </c:val>
        </c:ser>
        <c:dLbls>
          <c:showPercent val="1"/>
        </c:dLbls>
        <c:firstSliceAng val="0"/>
      </c:pieChart>
    </c:plotArea>
    <c:legend>
      <c:legendPos val="r"/>
      <c:layout/>
      <c:txPr>
        <a:bodyPr/>
        <a:lstStyle/>
        <a:p>
          <a:pPr>
            <a:defRPr sz="1200"/>
          </a:pPr>
          <a:endParaRPr lang="pt-BR"/>
        </a:p>
      </c:txPr>
    </c:legend>
    <c:plotVisOnly val="1"/>
  </c:chart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t-BR"/>
  <c:style val="26"/>
  <c:chart>
    <c:title>
      <c:tx>
        <c:rich>
          <a:bodyPr/>
          <a:lstStyle/>
          <a:p>
            <a:pPr>
              <a:defRPr/>
            </a:pPr>
            <a:r>
              <a:rPr lang="en-US" sz="1800" b="1" i="0" u="none" strike="noStrike" baseline="0"/>
              <a:t>ENSINO FUNDAMENTAL - VESPERTINO</a:t>
            </a:r>
            <a:endParaRPr lang="pt-BR"/>
          </a:p>
        </c:rich>
      </c:tx>
      <c:layout/>
    </c:title>
    <c:view3D>
      <c:rAngAx val="1"/>
    </c:view3D>
    <c:plotArea>
      <c:layout/>
      <c:bar3DChart>
        <c:barDir val="col"/>
        <c:grouping val="clustered"/>
        <c:ser>
          <c:idx val="0"/>
          <c:order val="0"/>
          <c:tx>
            <c:strRef>
              <c:f>'Ensino Fundamental (2)'!$A$21</c:f>
              <c:strCache>
                <c:ptCount val="1"/>
                <c:pt idx="0">
                  <c:v>Aprovados</c:v>
                </c:pt>
              </c:strCache>
            </c:strRef>
          </c:tx>
          <c:dLbls>
            <c:txPr>
              <a:bodyPr/>
              <a:lstStyle/>
              <a:p>
                <a:pPr>
                  <a:defRPr sz="1200"/>
                </a:pPr>
                <a:endParaRPr lang="pt-BR"/>
              </a:p>
            </c:txPr>
            <c:showVal val="1"/>
          </c:dLbls>
          <c:cat>
            <c:strRef>
              <c:f>'Ensino Fundamental (2)'!$B$19:$E$20</c:f>
              <c:strCache>
                <c:ptCount val="3"/>
                <c:pt idx="0">
                  <c:v>6ª</c:v>
                </c:pt>
                <c:pt idx="1">
                  <c:v>8ª</c:v>
                </c:pt>
                <c:pt idx="2">
                  <c:v>TOTAL</c:v>
                </c:pt>
              </c:strCache>
            </c:strRef>
          </c:cat>
          <c:val>
            <c:numRef>
              <c:f>'Ensino Fundamental (2)'!$B$21:$C$21</c:f>
              <c:numCache>
                <c:formatCode>General</c:formatCode>
                <c:ptCount val="2"/>
                <c:pt idx="0">
                  <c:v>4</c:v>
                </c:pt>
                <c:pt idx="1">
                  <c:v>10</c:v>
                </c:pt>
              </c:numCache>
            </c:numRef>
          </c:val>
        </c:ser>
        <c:ser>
          <c:idx val="1"/>
          <c:order val="1"/>
          <c:tx>
            <c:strRef>
              <c:f>'Ensino Fundamental (2)'!$A$22</c:f>
              <c:strCache>
                <c:ptCount val="1"/>
                <c:pt idx="0">
                  <c:v>Reprovados</c:v>
                </c:pt>
              </c:strCache>
            </c:strRef>
          </c:tx>
          <c:cat>
            <c:strRef>
              <c:f>'Ensino Fundamental (2)'!$B$19:$E$20</c:f>
              <c:strCache>
                <c:ptCount val="3"/>
                <c:pt idx="0">
                  <c:v>6ª</c:v>
                </c:pt>
                <c:pt idx="1">
                  <c:v>8ª</c:v>
                </c:pt>
                <c:pt idx="2">
                  <c:v>TOTAL</c:v>
                </c:pt>
              </c:strCache>
            </c:strRef>
          </c:cat>
          <c:val>
            <c:numRef>
              <c:f>'Ensino Fundamental (2)'!$B$22:$C$22</c:f>
              <c:numCache>
                <c:formatCode>General</c:formatCode>
                <c:ptCount val="2"/>
                <c:pt idx="0">
                  <c:v>1</c:v>
                </c:pt>
                <c:pt idx="1">
                  <c:v>0</c:v>
                </c:pt>
              </c:numCache>
            </c:numRef>
          </c:val>
        </c:ser>
        <c:ser>
          <c:idx val="2"/>
          <c:order val="2"/>
          <c:tx>
            <c:strRef>
              <c:f>'Ensino Fundamental (2)'!$A$23</c:f>
              <c:strCache>
                <c:ptCount val="1"/>
                <c:pt idx="0">
                  <c:v>Evadidos</c:v>
                </c:pt>
              </c:strCache>
            </c:strRef>
          </c:tx>
          <c:cat>
            <c:strRef>
              <c:f>'Ensino Fundamental (2)'!$B$19:$E$20</c:f>
              <c:strCache>
                <c:ptCount val="3"/>
                <c:pt idx="0">
                  <c:v>6ª</c:v>
                </c:pt>
                <c:pt idx="1">
                  <c:v>8ª</c:v>
                </c:pt>
                <c:pt idx="2">
                  <c:v>TOTAL</c:v>
                </c:pt>
              </c:strCache>
            </c:strRef>
          </c:cat>
          <c:val>
            <c:numRef>
              <c:f>'Ensino Fundamental (2)'!$B$23:$C$23</c:f>
              <c:numCache>
                <c:formatCode>General</c:formatCode>
                <c:ptCount val="2"/>
                <c:pt idx="0">
                  <c:v>4</c:v>
                </c:pt>
                <c:pt idx="1">
                  <c:v>2</c:v>
                </c:pt>
              </c:numCache>
            </c:numRef>
          </c:val>
        </c:ser>
        <c:ser>
          <c:idx val="3"/>
          <c:order val="3"/>
          <c:tx>
            <c:strRef>
              <c:f>'Ensino Fundamental (2)'!$A$24</c:f>
              <c:strCache>
                <c:ptCount val="1"/>
                <c:pt idx="0">
                  <c:v>Transferidos</c:v>
                </c:pt>
              </c:strCache>
            </c:strRef>
          </c:tx>
          <c:cat>
            <c:strRef>
              <c:f>'Ensino Fundamental (2)'!$B$19:$E$20</c:f>
              <c:strCache>
                <c:ptCount val="3"/>
                <c:pt idx="0">
                  <c:v>6ª</c:v>
                </c:pt>
                <c:pt idx="1">
                  <c:v>8ª</c:v>
                </c:pt>
                <c:pt idx="2">
                  <c:v>TOTAL</c:v>
                </c:pt>
              </c:strCache>
            </c:strRef>
          </c:cat>
          <c:val>
            <c:numRef>
              <c:f>'Ensino Fundamental (2)'!$B$24:$C$24</c:f>
              <c:numCache>
                <c:formatCode>General</c:formatCode>
                <c:ptCount val="2"/>
                <c:pt idx="0">
                  <c:v>1</c:v>
                </c:pt>
                <c:pt idx="1">
                  <c:v>0</c:v>
                </c:pt>
              </c:numCache>
            </c:numRef>
          </c:val>
        </c:ser>
        <c:ser>
          <c:idx val="4"/>
          <c:order val="4"/>
          <c:tx>
            <c:strRef>
              <c:f>'Ensino Fundamental (2)'!$A$25</c:f>
              <c:strCache>
                <c:ptCount val="1"/>
                <c:pt idx="0">
                  <c:v>Progressão Parcial</c:v>
                </c:pt>
              </c:strCache>
            </c:strRef>
          </c:tx>
          <c:cat>
            <c:strRef>
              <c:f>'Ensino Fundamental (2)'!$B$19:$E$20</c:f>
              <c:strCache>
                <c:ptCount val="3"/>
                <c:pt idx="0">
                  <c:v>6ª</c:v>
                </c:pt>
                <c:pt idx="1">
                  <c:v>8ª</c:v>
                </c:pt>
                <c:pt idx="2">
                  <c:v>TOTAL</c:v>
                </c:pt>
              </c:strCache>
            </c:strRef>
          </c:cat>
          <c:val>
            <c:numRef>
              <c:f>'Ensino Fundamental (2)'!$B$25:$C$25</c:f>
              <c:numCache>
                <c:formatCode>General</c:formatCode>
                <c:ptCount val="2"/>
                <c:pt idx="0">
                  <c:v>0</c:v>
                </c:pt>
                <c:pt idx="1">
                  <c:v>0</c:v>
                </c:pt>
              </c:numCache>
            </c:numRef>
          </c:val>
        </c:ser>
        <c:dLbls>
          <c:showVal val="1"/>
        </c:dLbls>
        <c:gapWidth val="75"/>
        <c:shape val="box"/>
        <c:axId val="65101824"/>
        <c:axId val="65103360"/>
        <c:axId val="0"/>
      </c:bar3DChart>
      <c:catAx>
        <c:axId val="65101824"/>
        <c:scaling>
          <c:orientation val="minMax"/>
        </c:scaling>
        <c:axPos val="b"/>
        <c:majorTickMark val="none"/>
        <c:tickLblPos val="nextTo"/>
        <c:txPr>
          <a:bodyPr/>
          <a:lstStyle/>
          <a:p>
            <a:pPr>
              <a:defRPr sz="1400"/>
            </a:pPr>
            <a:endParaRPr lang="pt-BR"/>
          </a:p>
        </c:txPr>
        <c:crossAx val="65103360"/>
        <c:crosses val="autoZero"/>
        <c:auto val="1"/>
        <c:lblAlgn val="ctr"/>
        <c:lblOffset val="100"/>
      </c:catAx>
      <c:valAx>
        <c:axId val="65103360"/>
        <c:scaling>
          <c:orientation val="minMax"/>
        </c:scaling>
        <c:axPos val="l"/>
        <c:numFmt formatCode="General" sourceLinked="1"/>
        <c:majorTickMark val="none"/>
        <c:tickLblPos val="nextTo"/>
        <c:txPr>
          <a:bodyPr/>
          <a:lstStyle/>
          <a:p>
            <a:pPr>
              <a:defRPr sz="1200"/>
            </a:pPr>
            <a:endParaRPr lang="pt-BR"/>
          </a:p>
        </c:txPr>
        <c:crossAx val="65101824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82774670335774669"/>
          <c:y val="0.40494696495711024"/>
          <c:w val="0.15717899815500089"/>
          <c:h val="0.40352850657919098"/>
        </c:manualLayout>
      </c:layout>
      <c:txPr>
        <a:bodyPr/>
        <a:lstStyle/>
        <a:p>
          <a:pPr>
            <a:defRPr sz="1200"/>
          </a:pPr>
          <a:endParaRPr lang="pt-BR"/>
        </a:p>
      </c:txPr>
    </c:legend>
    <c:plotVisOnly val="1"/>
    <c:dispBlanksAs val="gap"/>
  </c:chart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t-BR"/>
  <c:style val="26"/>
  <c:chart>
    <c:title>
      <c:layout/>
    </c:title>
    <c:plotArea>
      <c:layout/>
      <c:pieChart>
        <c:varyColors val="1"/>
        <c:ser>
          <c:idx val="0"/>
          <c:order val="0"/>
          <c:tx>
            <c:strRef>
              <c:f>Plan2!$A$3</c:f>
              <c:strCache>
                <c:ptCount val="1"/>
                <c:pt idx="0">
                  <c:v>ENSINO FUNDAMENTAL</c:v>
                </c:pt>
              </c:strCache>
            </c:strRef>
          </c:tx>
          <c:dLbls>
            <c:txPr>
              <a:bodyPr/>
              <a:lstStyle/>
              <a:p>
                <a:pPr>
                  <a:defRPr sz="1200"/>
                </a:pPr>
                <a:endParaRPr lang="pt-BR"/>
              </a:p>
            </c:txPr>
            <c:showPercent val="1"/>
            <c:showLeaderLines val="1"/>
          </c:dLbls>
          <c:cat>
            <c:strRef>
              <c:f>Plan2!$A$6:$A$10</c:f>
              <c:strCache>
                <c:ptCount val="5"/>
                <c:pt idx="0">
                  <c:v>Aprovados</c:v>
                </c:pt>
                <c:pt idx="1">
                  <c:v>Reprovados</c:v>
                </c:pt>
                <c:pt idx="2">
                  <c:v>Evadidos</c:v>
                </c:pt>
                <c:pt idx="3">
                  <c:v>Transferidos</c:v>
                </c:pt>
                <c:pt idx="4">
                  <c:v>Progressão Parcial</c:v>
                </c:pt>
              </c:strCache>
            </c:strRef>
          </c:cat>
          <c:val>
            <c:numRef>
              <c:f>Plan2!$H$6:$H$10</c:f>
              <c:numCache>
                <c:formatCode>General</c:formatCode>
                <c:ptCount val="5"/>
                <c:pt idx="0">
                  <c:v>62</c:v>
                </c:pt>
                <c:pt idx="1">
                  <c:v>24</c:v>
                </c:pt>
                <c:pt idx="2">
                  <c:v>23</c:v>
                </c:pt>
                <c:pt idx="3">
                  <c:v>5</c:v>
                </c:pt>
                <c:pt idx="4">
                  <c:v>2</c:v>
                </c:pt>
              </c:numCache>
            </c:numRef>
          </c:val>
        </c:ser>
        <c:dLbls>
          <c:showPercent val="1"/>
        </c:dLbls>
        <c:firstSliceAng val="0"/>
      </c:pieChart>
    </c:plotArea>
    <c:legend>
      <c:legendPos val="r"/>
      <c:layout/>
      <c:txPr>
        <a:bodyPr/>
        <a:lstStyle/>
        <a:p>
          <a:pPr>
            <a:defRPr sz="1400"/>
          </a:pPr>
          <a:endParaRPr lang="pt-BR"/>
        </a:p>
      </c:txPr>
    </c:legend>
    <c:plotVisOnly val="1"/>
  </c:chart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pt-BR"/>
  <c:chart>
    <c:title>
      <c:tx>
        <c:rich>
          <a:bodyPr/>
          <a:lstStyle/>
          <a:p>
            <a:pPr>
              <a:defRPr/>
            </a:pPr>
            <a:r>
              <a:rPr lang="pt-BR"/>
              <a:t>ENSINO MÉDIO - MATUTINO</a:t>
            </a:r>
          </a:p>
        </c:rich>
      </c:tx>
      <c:layout/>
    </c:title>
    <c:view3D>
      <c:rAngAx val="1"/>
    </c:view3D>
    <c:plotArea>
      <c:layout/>
      <c:bar3DChart>
        <c:barDir val="col"/>
        <c:grouping val="clustered"/>
        <c:ser>
          <c:idx val="0"/>
          <c:order val="0"/>
          <c:tx>
            <c:strRef>
              <c:f>'Ensino Fundamental (2)'!$A$35</c:f>
              <c:strCache>
                <c:ptCount val="1"/>
                <c:pt idx="0">
                  <c:v>Aprovados</c:v>
                </c:pt>
              </c:strCache>
            </c:strRef>
          </c:tx>
          <c:dLbls>
            <c:txPr>
              <a:bodyPr/>
              <a:lstStyle/>
              <a:p>
                <a:pPr>
                  <a:defRPr sz="1400"/>
                </a:pPr>
                <a:endParaRPr lang="pt-BR"/>
              </a:p>
            </c:txPr>
            <c:showVal val="1"/>
          </c:dLbls>
          <c:cat>
            <c:strRef>
              <c:f>'Ensino Fundamental (2)'!$B$33:$D$34</c:f>
              <c:strCache>
                <c:ptCount val="3"/>
                <c:pt idx="0">
                  <c:v>1º ANO</c:v>
                </c:pt>
                <c:pt idx="1">
                  <c:v>2º ANO</c:v>
                </c:pt>
                <c:pt idx="2">
                  <c:v>3º ANO</c:v>
                </c:pt>
              </c:strCache>
            </c:strRef>
          </c:cat>
          <c:val>
            <c:numRef>
              <c:f>'Ensino Fundamental (2)'!$B$35:$D$35</c:f>
              <c:numCache>
                <c:formatCode>General</c:formatCode>
                <c:ptCount val="3"/>
                <c:pt idx="0">
                  <c:v>38</c:v>
                </c:pt>
                <c:pt idx="1">
                  <c:v>17</c:v>
                </c:pt>
                <c:pt idx="2">
                  <c:v>29</c:v>
                </c:pt>
              </c:numCache>
            </c:numRef>
          </c:val>
        </c:ser>
        <c:ser>
          <c:idx val="1"/>
          <c:order val="1"/>
          <c:tx>
            <c:strRef>
              <c:f>'Ensino Fundamental (2)'!$A$36</c:f>
              <c:strCache>
                <c:ptCount val="1"/>
                <c:pt idx="0">
                  <c:v>Reprovados</c:v>
                </c:pt>
              </c:strCache>
            </c:strRef>
          </c:tx>
          <c:dLbls>
            <c:txPr>
              <a:bodyPr/>
              <a:lstStyle/>
              <a:p>
                <a:pPr>
                  <a:defRPr sz="1400"/>
                </a:pPr>
                <a:endParaRPr lang="pt-BR"/>
              </a:p>
            </c:txPr>
            <c:showVal val="1"/>
          </c:dLbls>
          <c:cat>
            <c:strRef>
              <c:f>'Ensino Fundamental (2)'!$B$33:$D$34</c:f>
              <c:strCache>
                <c:ptCount val="3"/>
                <c:pt idx="0">
                  <c:v>1º ANO</c:v>
                </c:pt>
                <c:pt idx="1">
                  <c:v>2º ANO</c:v>
                </c:pt>
                <c:pt idx="2">
                  <c:v>3º ANO</c:v>
                </c:pt>
              </c:strCache>
            </c:strRef>
          </c:cat>
          <c:val>
            <c:numRef>
              <c:f>'Ensino Fundamental (2)'!$B$36:$D$36</c:f>
              <c:numCache>
                <c:formatCode>General</c:formatCode>
                <c:ptCount val="3"/>
                <c:pt idx="0">
                  <c:v>7</c:v>
                </c:pt>
                <c:pt idx="1">
                  <c:v>0</c:v>
                </c:pt>
                <c:pt idx="2">
                  <c:v>1</c:v>
                </c:pt>
              </c:numCache>
            </c:numRef>
          </c:val>
        </c:ser>
        <c:ser>
          <c:idx val="2"/>
          <c:order val="2"/>
          <c:tx>
            <c:strRef>
              <c:f>'Ensino Fundamental (2)'!$A$37</c:f>
              <c:strCache>
                <c:ptCount val="1"/>
                <c:pt idx="0">
                  <c:v>Evadidos</c:v>
                </c:pt>
              </c:strCache>
            </c:strRef>
          </c:tx>
          <c:dLbls>
            <c:txPr>
              <a:bodyPr/>
              <a:lstStyle/>
              <a:p>
                <a:pPr>
                  <a:defRPr sz="1400"/>
                </a:pPr>
                <a:endParaRPr lang="pt-BR"/>
              </a:p>
            </c:txPr>
            <c:showVal val="1"/>
          </c:dLbls>
          <c:cat>
            <c:strRef>
              <c:f>'Ensino Fundamental (2)'!$B$33:$D$34</c:f>
              <c:strCache>
                <c:ptCount val="3"/>
                <c:pt idx="0">
                  <c:v>1º ANO</c:v>
                </c:pt>
                <c:pt idx="1">
                  <c:v>2º ANO</c:v>
                </c:pt>
                <c:pt idx="2">
                  <c:v>3º ANO</c:v>
                </c:pt>
              </c:strCache>
            </c:strRef>
          </c:cat>
          <c:val>
            <c:numRef>
              <c:f>'Ensino Fundamental (2)'!$B$37:$D$37</c:f>
              <c:numCache>
                <c:formatCode>General</c:formatCode>
                <c:ptCount val="3"/>
                <c:pt idx="0">
                  <c:v>12</c:v>
                </c:pt>
                <c:pt idx="1">
                  <c:v>8</c:v>
                </c:pt>
                <c:pt idx="2">
                  <c:v>4</c:v>
                </c:pt>
              </c:numCache>
            </c:numRef>
          </c:val>
        </c:ser>
        <c:ser>
          <c:idx val="3"/>
          <c:order val="3"/>
          <c:tx>
            <c:strRef>
              <c:f>'Ensino Fundamental (2)'!$A$38</c:f>
              <c:strCache>
                <c:ptCount val="1"/>
                <c:pt idx="0">
                  <c:v>Transferidos</c:v>
                </c:pt>
              </c:strCache>
            </c:strRef>
          </c:tx>
          <c:cat>
            <c:strRef>
              <c:f>'Ensino Fundamental (2)'!$B$33:$D$34</c:f>
              <c:strCache>
                <c:ptCount val="3"/>
                <c:pt idx="0">
                  <c:v>1º ANO</c:v>
                </c:pt>
                <c:pt idx="1">
                  <c:v>2º ANO</c:v>
                </c:pt>
                <c:pt idx="2">
                  <c:v>3º ANO</c:v>
                </c:pt>
              </c:strCache>
            </c:strRef>
          </c:cat>
          <c:val>
            <c:numRef>
              <c:f>'Ensino Fundamental (2)'!$B$38:$D$38</c:f>
              <c:numCache>
                <c:formatCode>General</c:formatCode>
                <c:ptCount val="3"/>
                <c:pt idx="0">
                  <c:v>0</c:v>
                </c:pt>
                <c:pt idx="1">
                  <c:v>1</c:v>
                </c:pt>
                <c:pt idx="2">
                  <c:v>0</c:v>
                </c:pt>
              </c:numCache>
            </c:numRef>
          </c:val>
        </c:ser>
        <c:ser>
          <c:idx val="4"/>
          <c:order val="4"/>
          <c:tx>
            <c:strRef>
              <c:f>'Ensino Fundamental (2)'!$A$39</c:f>
              <c:strCache>
                <c:ptCount val="1"/>
                <c:pt idx="0">
                  <c:v>Progressão Parcial</c:v>
                </c:pt>
              </c:strCache>
            </c:strRef>
          </c:tx>
          <c:cat>
            <c:strRef>
              <c:f>'Ensino Fundamental (2)'!$B$33:$D$34</c:f>
              <c:strCache>
                <c:ptCount val="3"/>
                <c:pt idx="0">
                  <c:v>1º ANO</c:v>
                </c:pt>
                <c:pt idx="1">
                  <c:v>2º ANO</c:v>
                </c:pt>
                <c:pt idx="2">
                  <c:v>3º ANO</c:v>
                </c:pt>
              </c:strCache>
            </c:strRef>
          </c:cat>
          <c:val>
            <c:numRef>
              <c:f>'Ensino Fundamental (2)'!$B$39:$D$39</c:f>
              <c:numCache>
                <c:formatCode>General</c:formatCode>
                <c:ptCount val="3"/>
                <c:pt idx="0">
                  <c:v>0</c:v>
                </c:pt>
                <c:pt idx="1">
                  <c:v>7</c:v>
                </c:pt>
                <c:pt idx="2">
                  <c:v>0</c:v>
                </c:pt>
              </c:numCache>
            </c:numRef>
          </c:val>
        </c:ser>
        <c:dLbls>
          <c:showVal val="1"/>
        </c:dLbls>
        <c:gapWidth val="75"/>
        <c:shape val="box"/>
        <c:axId val="65393792"/>
        <c:axId val="65395328"/>
        <c:axId val="0"/>
      </c:bar3DChart>
      <c:catAx>
        <c:axId val="65393792"/>
        <c:scaling>
          <c:orientation val="minMax"/>
        </c:scaling>
        <c:axPos val="b"/>
        <c:majorTickMark val="none"/>
        <c:tickLblPos val="nextTo"/>
        <c:crossAx val="65395328"/>
        <c:crosses val="autoZero"/>
        <c:auto val="1"/>
        <c:lblAlgn val="ctr"/>
        <c:lblOffset val="100"/>
      </c:catAx>
      <c:valAx>
        <c:axId val="65395328"/>
        <c:scaling>
          <c:orientation val="minMax"/>
        </c:scaling>
        <c:axPos val="l"/>
        <c:numFmt formatCode="General" sourceLinked="1"/>
        <c:majorTickMark val="none"/>
        <c:tickLblPos val="nextTo"/>
        <c:txPr>
          <a:bodyPr/>
          <a:lstStyle/>
          <a:p>
            <a:pPr>
              <a:defRPr sz="1400"/>
            </a:pPr>
            <a:endParaRPr lang="pt-BR"/>
          </a:p>
        </c:txPr>
        <c:crossAx val="65393792"/>
        <c:crosses val="autoZero"/>
        <c:crossBetween val="between"/>
      </c:valAx>
    </c:plotArea>
    <c:legend>
      <c:legendPos val="r"/>
      <c:layout/>
      <c:txPr>
        <a:bodyPr/>
        <a:lstStyle/>
        <a:p>
          <a:pPr>
            <a:defRPr sz="1400"/>
          </a:pPr>
          <a:endParaRPr lang="pt-BR"/>
        </a:p>
      </c:txPr>
    </c:legend>
    <c:plotVisOnly val="1"/>
  </c:chart>
  <c:externalData r:id="rId1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pt-BR"/>
  <c:chart>
    <c:title>
      <c:tx>
        <c:rich>
          <a:bodyPr/>
          <a:lstStyle/>
          <a:p>
            <a:pPr>
              <a:defRPr/>
            </a:pPr>
            <a:r>
              <a:rPr lang="pt-BR" sz="1800" b="1" i="0" baseline="0"/>
              <a:t>ENSINO MÉDIO - VESPERTINO</a:t>
            </a:r>
            <a:endParaRPr lang="pt-BR"/>
          </a:p>
        </c:rich>
      </c:tx>
      <c:layout/>
    </c:title>
    <c:view3D>
      <c:rAngAx val="1"/>
    </c:view3D>
    <c:plotArea>
      <c:layout/>
      <c:bar3DChart>
        <c:barDir val="col"/>
        <c:grouping val="clustered"/>
        <c:ser>
          <c:idx val="0"/>
          <c:order val="0"/>
          <c:tx>
            <c:strRef>
              <c:f>'Ensino Fundamental (2)'!$A$47</c:f>
              <c:strCache>
                <c:ptCount val="1"/>
                <c:pt idx="0">
                  <c:v>Aprovados</c:v>
                </c:pt>
              </c:strCache>
            </c:strRef>
          </c:tx>
          <c:dLbls>
            <c:txPr>
              <a:bodyPr/>
              <a:lstStyle/>
              <a:p>
                <a:pPr>
                  <a:defRPr sz="1400"/>
                </a:pPr>
                <a:endParaRPr lang="pt-BR"/>
              </a:p>
            </c:txPr>
            <c:showVal val="1"/>
          </c:dLbls>
          <c:cat>
            <c:strRef>
              <c:f>'Ensino Fundamental (2)'!$B$45:$D$46</c:f>
              <c:strCache>
                <c:ptCount val="3"/>
                <c:pt idx="0">
                  <c:v>1º ANO</c:v>
                </c:pt>
                <c:pt idx="1">
                  <c:v>2º ANO</c:v>
                </c:pt>
                <c:pt idx="2">
                  <c:v>3º ANO</c:v>
                </c:pt>
              </c:strCache>
            </c:strRef>
          </c:cat>
          <c:val>
            <c:numRef>
              <c:f>'Ensino Fundamental (2)'!$B$47:$D$47</c:f>
              <c:numCache>
                <c:formatCode>General</c:formatCode>
                <c:ptCount val="3"/>
                <c:pt idx="0">
                  <c:v>8</c:v>
                </c:pt>
                <c:pt idx="1">
                  <c:v>11</c:v>
                </c:pt>
                <c:pt idx="2">
                  <c:v>8</c:v>
                </c:pt>
              </c:numCache>
            </c:numRef>
          </c:val>
        </c:ser>
        <c:ser>
          <c:idx val="1"/>
          <c:order val="1"/>
          <c:tx>
            <c:strRef>
              <c:f>'Ensino Fundamental (2)'!$A$48</c:f>
              <c:strCache>
                <c:ptCount val="1"/>
                <c:pt idx="0">
                  <c:v>Reprovados</c:v>
                </c:pt>
              </c:strCache>
            </c:strRef>
          </c:tx>
          <c:cat>
            <c:strRef>
              <c:f>'Ensino Fundamental (2)'!$B$45:$D$46</c:f>
              <c:strCache>
                <c:ptCount val="3"/>
                <c:pt idx="0">
                  <c:v>1º ANO</c:v>
                </c:pt>
                <c:pt idx="1">
                  <c:v>2º ANO</c:v>
                </c:pt>
                <c:pt idx="2">
                  <c:v>3º ANO</c:v>
                </c:pt>
              </c:strCache>
            </c:strRef>
          </c:cat>
          <c:val>
            <c:numRef>
              <c:f>'Ensino Fundamental (2)'!$B$48:$D$48</c:f>
              <c:numCache>
                <c:formatCode>General</c:formatCode>
                <c:ptCount val="3"/>
                <c:pt idx="0">
                  <c:v>0</c:v>
                </c:pt>
                <c:pt idx="1">
                  <c:v>0</c:v>
                </c:pt>
                <c:pt idx="2">
                  <c:v>0</c:v>
                </c:pt>
              </c:numCache>
            </c:numRef>
          </c:val>
        </c:ser>
        <c:ser>
          <c:idx val="2"/>
          <c:order val="2"/>
          <c:tx>
            <c:strRef>
              <c:f>'Ensino Fundamental (2)'!$A$49</c:f>
              <c:strCache>
                <c:ptCount val="1"/>
                <c:pt idx="0">
                  <c:v>Evadidos</c:v>
                </c:pt>
              </c:strCache>
            </c:strRef>
          </c:tx>
          <c:dLbls>
            <c:txPr>
              <a:bodyPr/>
              <a:lstStyle/>
              <a:p>
                <a:pPr>
                  <a:defRPr sz="1400"/>
                </a:pPr>
                <a:endParaRPr lang="pt-BR"/>
              </a:p>
            </c:txPr>
            <c:showVal val="1"/>
          </c:dLbls>
          <c:cat>
            <c:strRef>
              <c:f>'Ensino Fundamental (2)'!$B$45:$D$46</c:f>
              <c:strCache>
                <c:ptCount val="3"/>
                <c:pt idx="0">
                  <c:v>1º ANO</c:v>
                </c:pt>
                <c:pt idx="1">
                  <c:v>2º ANO</c:v>
                </c:pt>
                <c:pt idx="2">
                  <c:v>3º ANO</c:v>
                </c:pt>
              </c:strCache>
            </c:strRef>
          </c:cat>
          <c:val>
            <c:numRef>
              <c:f>'Ensino Fundamental (2)'!$B$49:$D$49</c:f>
              <c:numCache>
                <c:formatCode>General</c:formatCode>
                <c:ptCount val="3"/>
                <c:pt idx="0">
                  <c:v>6</c:v>
                </c:pt>
                <c:pt idx="1">
                  <c:v>0</c:v>
                </c:pt>
                <c:pt idx="2">
                  <c:v>2</c:v>
                </c:pt>
              </c:numCache>
            </c:numRef>
          </c:val>
        </c:ser>
        <c:ser>
          <c:idx val="3"/>
          <c:order val="3"/>
          <c:tx>
            <c:strRef>
              <c:f>'Ensino Fundamental (2)'!$A$50</c:f>
              <c:strCache>
                <c:ptCount val="1"/>
                <c:pt idx="0">
                  <c:v>Transferidos</c:v>
                </c:pt>
              </c:strCache>
            </c:strRef>
          </c:tx>
          <c:cat>
            <c:strRef>
              <c:f>'Ensino Fundamental (2)'!$B$45:$D$46</c:f>
              <c:strCache>
                <c:ptCount val="3"/>
                <c:pt idx="0">
                  <c:v>1º ANO</c:v>
                </c:pt>
                <c:pt idx="1">
                  <c:v>2º ANO</c:v>
                </c:pt>
                <c:pt idx="2">
                  <c:v>3º ANO</c:v>
                </c:pt>
              </c:strCache>
            </c:strRef>
          </c:cat>
          <c:val>
            <c:numRef>
              <c:f>'Ensino Fundamental (2)'!$B$50:$D$50</c:f>
              <c:numCache>
                <c:formatCode>General</c:formatCode>
                <c:ptCount val="3"/>
                <c:pt idx="0">
                  <c:v>0</c:v>
                </c:pt>
                <c:pt idx="1">
                  <c:v>0</c:v>
                </c:pt>
                <c:pt idx="2">
                  <c:v>1</c:v>
                </c:pt>
              </c:numCache>
            </c:numRef>
          </c:val>
        </c:ser>
        <c:ser>
          <c:idx val="4"/>
          <c:order val="4"/>
          <c:tx>
            <c:strRef>
              <c:f>'Ensino Fundamental (2)'!$A$51</c:f>
              <c:strCache>
                <c:ptCount val="1"/>
                <c:pt idx="0">
                  <c:v>Progressão Parcial</c:v>
                </c:pt>
              </c:strCache>
            </c:strRef>
          </c:tx>
          <c:cat>
            <c:strRef>
              <c:f>'Ensino Fundamental (2)'!$B$45:$D$46</c:f>
              <c:strCache>
                <c:ptCount val="3"/>
                <c:pt idx="0">
                  <c:v>1º ANO</c:v>
                </c:pt>
                <c:pt idx="1">
                  <c:v>2º ANO</c:v>
                </c:pt>
                <c:pt idx="2">
                  <c:v>3º ANO</c:v>
                </c:pt>
              </c:strCache>
            </c:strRef>
          </c:cat>
          <c:val>
            <c:numRef>
              <c:f>'Ensino Fundamental (2)'!$B$51:$D$51</c:f>
              <c:numCache>
                <c:formatCode>General</c:formatCode>
                <c:ptCount val="3"/>
                <c:pt idx="0">
                  <c:v>0</c:v>
                </c:pt>
                <c:pt idx="1">
                  <c:v>0</c:v>
                </c:pt>
                <c:pt idx="2">
                  <c:v>0</c:v>
                </c:pt>
              </c:numCache>
            </c:numRef>
          </c:val>
        </c:ser>
        <c:dLbls>
          <c:showVal val="1"/>
        </c:dLbls>
        <c:gapWidth val="75"/>
        <c:shape val="box"/>
        <c:axId val="66865024"/>
        <c:axId val="66866560"/>
        <c:axId val="0"/>
      </c:bar3DChart>
      <c:catAx>
        <c:axId val="66865024"/>
        <c:scaling>
          <c:orientation val="minMax"/>
        </c:scaling>
        <c:axPos val="b"/>
        <c:majorTickMark val="none"/>
        <c:tickLblPos val="nextTo"/>
        <c:crossAx val="66866560"/>
        <c:crosses val="autoZero"/>
        <c:auto val="1"/>
        <c:lblAlgn val="ctr"/>
        <c:lblOffset val="100"/>
      </c:catAx>
      <c:valAx>
        <c:axId val="66866560"/>
        <c:scaling>
          <c:orientation val="minMax"/>
        </c:scaling>
        <c:axPos val="l"/>
        <c:numFmt formatCode="General" sourceLinked="1"/>
        <c:majorTickMark val="none"/>
        <c:tickLblPos val="nextTo"/>
        <c:txPr>
          <a:bodyPr/>
          <a:lstStyle/>
          <a:p>
            <a:pPr>
              <a:defRPr sz="1400"/>
            </a:pPr>
            <a:endParaRPr lang="pt-BR"/>
          </a:p>
        </c:txPr>
        <c:crossAx val="66865024"/>
        <c:crosses val="autoZero"/>
        <c:crossBetween val="between"/>
      </c:valAx>
    </c:plotArea>
    <c:legend>
      <c:legendPos val="r"/>
      <c:layout/>
      <c:txPr>
        <a:bodyPr/>
        <a:lstStyle/>
        <a:p>
          <a:pPr>
            <a:defRPr sz="1400"/>
          </a:pPr>
          <a:endParaRPr lang="pt-BR"/>
        </a:p>
      </c:txPr>
    </c:legend>
    <c:plotVisOnly val="1"/>
  </c:chart>
  <c:externalData r:id="rId1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pt-BR"/>
  <c:chart>
    <c:title>
      <c:tx>
        <c:rich>
          <a:bodyPr/>
          <a:lstStyle/>
          <a:p>
            <a:pPr>
              <a:defRPr/>
            </a:pPr>
            <a:r>
              <a:rPr lang="pt-BR" sz="1800" b="1" i="0" u="none" strike="noStrike" baseline="0"/>
              <a:t>ENSINO MÉDIO - NOTURNO</a:t>
            </a:r>
            <a:endParaRPr lang="pt-BR"/>
          </a:p>
        </c:rich>
      </c:tx>
      <c:layout/>
    </c:title>
    <c:view3D>
      <c:rAngAx val="1"/>
    </c:view3D>
    <c:plotArea>
      <c:layout/>
      <c:bar3DChart>
        <c:barDir val="col"/>
        <c:grouping val="clustered"/>
        <c:ser>
          <c:idx val="0"/>
          <c:order val="0"/>
          <c:tx>
            <c:strRef>
              <c:f>'Ensino Fundamental (2)'!$A$60</c:f>
              <c:strCache>
                <c:ptCount val="1"/>
                <c:pt idx="0">
                  <c:v>Aprovados</c:v>
                </c:pt>
              </c:strCache>
            </c:strRef>
          </c:tx>
          <c:dLbls>
            <c:txPr>
              <a:bodyPr/>
              <a:lstStyle/>
              <a:p>
                <a:pPr>
                  <a:defRPr sz="2400"/>
                </a:pPr>
                <a:endParaRPr lang="pt-BR"/>
              </a:p>
            </c:txPr>
            <c:showVal val="1"/>
          </c:dLbls>
          <c:cat>
            <c:strRef>
              <c:f>'Ensino Fundamental (2)'!$B$59</c:f>
              <c:strCache>
                <c:ptCount val="1"/>
                <c:pt idx="0">
                  <c:v>3º ANO</c:v>
                </c:pt>
              </c:strCache>
            </c:strRef>
          </c:cat>
          <c:val>
            <c:numRef>
              <c:f>'Ensino Fundamental (2)'!$B$60</c:f>
              <c:numCache>
                <c:formatCode>General</c:formatCode>
                <c:ptCount val="1"/>
                <c:pt idx="0">
                  <c:v>8</c:v>
                </c:pt>
              </c:numCache>
            </c:numRef>
          </c:val>
        </c:ser>
        <c:ser>
          <c:idx val="1"/>
          <c:order val="1"/>
          <c:tx>
            <c:strRef>
              <c:f>'Ensino Fundamental (2)'!$A$61</c:f>
              <c:strCache>
                <c:ptCount val="1"/>
                <c:pt idx="0">
                  <c:v>Reprovados</c:v>
                </c:pt>
              </c:strCache>
            </c:strRef>
          </c:tx>
          <c:cat>
            <c:strRef>
              <c:f>'Ensino Fundamental (2)'!$B$59</c:f>
              <c:strCache>
                <c:ptCount val="1"/>
                <c:pt idx="0">
                  <c:v>3º ANO</c:v>
                </c:pt>
              </c:strCache>
            </c:strRef>
          </c:cat>
          <c:val>
            <c:numRef>
              <c:f>'Ensino Fundamental (2)'!$B$61</c:f>
              <c:numCache>
                <c:formatCode>General</c:formatCode>
                <c:ptCount val="1"/>
                <c:pt idx="0">
                  <c:v>0</c:v>
                </c:pt>
              </c:numCache>
            </c:numRef>
          </c:val>
        </c:ser>
        <c:ser>
          <c:idx val="2"/>
          <c:order val="2"/>
          <c:tx>
            <c:strRef>
              <c:f>'Ensino Fundamental (2)'!$A$62</c:f>
              <c:strCache>
                <c:ptCount val="1"/>
                <c:pt idx="0">
                  <c:v>Evadidos</c:v>
                </c:pt>
              </c:strCache>
            </c:strRef>
          </c:tx>
          <c:dLbls>
            <c:txPr>
              <a:bodyPr/>
              <a:lstStyle/>
              <a:p>
                <a:pPr>
                  <a:defRPr sz="2400"/>
                </a:pPr>
                <a:endParaRPr lang="pt-BR"/>
              </a:p>
            </c:txPr>
            <c:showVal val="1"/>
          </c:dLbls>
          <c:cat>
            <c:strRef>
              <c:f>'Ensino Fundamental (2)'!$B$59</c:f>
              <c:strCache>
                <c:ptCount val="1"/>
                <c:pt idx="0">
                  <c:v>3º ANO</c:v>
                </c:pt>
              </c:strCache>
            </c:strRef>
          </c:cat>
          <c:val>
            <c:numRef>
              <c:f>'Ensino Fundamental (2)'!$B$62</c:f>
              <c:numCache>
                <c:formatCode>General</c:formatCode>
                <c:ptCount val="1"/>
                <c:pt idx="0">
                  <c:v>2</c:v>
                </c:pt>
              </c:numCache>
            </c:numRef>
          </c:val>
        </c:ser>
        <c:ser>
          <c:idx val="3"/>
          <c:order val="3"/>
          <c:tx>
            <c:strRef>
              <c:f>'Ensino Fundamental (2)'!$A$63</c:f>
              <c:strCache>
                <c:ptCount val="1"/>
                <c:pt idx="0">
                  <c:v>Transferidos</c:v>
                </c:pt>
              </c:strCache>
            </c:strRef>
          </c:tx>
          <c:dLbls>
            <c:txPr>
              <a:bodyPr/>
              <a:lstStyle/>
              <a:p>
                <a:pPr>
                  <a:defRPr sz="1600"/>
                </a:pPr>
                <a:endParaRPr lang="pt-BR"/>
              </a:p>
            </c:txPr>
            <c:showVal val="1"/>
          </c:dLbls>
          <c:cat>
            <c:strRef>
              <c:f>'Ensino Fundamental (2)'!$B$59</c:f>
              <c:strCache>
                <c:ptCount val="1"/>
                <c:pt idx="0">
                  <c:v>3º ANO</c:v>
                </c:pt>
              </c:strCache>
            </c:strRef>
          </c:cat>
          <c:val>
            <c:numRef>
              <c:f>'Ensino Fundamental (2)'!$B$63</c:f>
              <c:numCache>
                <c:formatCode>General</c:formatCode>
                <c:ptCount val="1"/>
                <c:pt idx="0">
                  <c:v>1</c:v>
                </c:pt>
              </c:numCache>
            </c:numRef>
          </c:val>
        </c:ser>
        <c:ser>
          <c:idx val="4"/>
          <c:order val="4"/>
          <c:tx>
            <c:strRef>
              <c:f>'Ensino Fundamental (2)'!$A$64</c:f>
              <c:strCache>
                <c:ptCount val="1"/>
                <c:pt idx="0">
                  <c:v>Progressão Parcial</c:v>
                </c:pt>
              </c:strCache>
            </c:strRef>
          </c:tx>
          <c:cat>
            <c:strRef>
              <c:f>'Ensino Fundamental (2)'!$B$59</c:f>
              <c:strCache>
                <c:ptCount val="1"/>
                <c:pt idx="0">
                  <c:v>3º ANO</c:v>
                </c:pt>
              </c:strCache>
            </c:strRef>
          </c:cat>
          <c:val>
            <c:numRef>
              <c:f>'Ensino Fundamental (2)'!$B$64</c:f>
              <c:numCache>
                <c:formatCode>General</c:formatCode>
                <c:ptCount val="1"/>
                <c:pt idx="0">
                  <c:v>0</c:v>
                </c:pt>
              </c:numCache>
            </c:numRef>
          </c:val>
        </c:ser>
        <c:dLbls>
          <c:showVal val="1"/>
        </c:dLbls>
        <c:gapWidth val="75"/>
        <c:shape val="box"/>
        <c:axId val="67021440"/>
        <c:axId val="67035520"/>
        <c:axId val="0"/>
      </c:bar3DChart>
      <c:catAx>
        <c:axId val="67021440"/>
        <c:scaling>
          <c:orientation val="minMax"/>
        </c:scaling>
        <c:axPos val="b"/>
        <c:majorTickMark val="none"/>
        <c:tickLblPos val="nextTo"/>
        <c:crossAx val="67035520"/>
        <c:crosses val="autoZero"/>
        <c:auto val="1"/>
        <c:lblAlgn val="ctr"/>
        <c:lblOffset val="100"/>
      </c:catAx>
      <c:valAx>
        <c:axId val="67035520"/>
        <c:scaling>
          <c:orientation val="minMax"/>
        </c:scaling>
        <c:axPos val="l"/>
        <c:numFmt formatCode="General" sourceLinked="1"/>
        <c:majorTickMark val="none"/>
        <c:tickLblPos val="nextTo"/>
        <c:txPr>
          <a:bodyPr/>
          <a:lstStyle/>
          <a:p>
            <a:pPr>
              <a:defRPr sz="1600"/>
            </a:pPr>
            <a:endParaRPr lang="pt-BR"/>
          </a:p>
        </c:txPr>
        <c:crossAx val="67021440"/>
        <c:crosses val="autoZero"/>
        <c:crossBetween val="between"/>
      </c:valAx>
    </c:plotArea>
    <c:legend>
      <c:legendPos val="r"/>
      <c:layout/>
      <c:txPr>
        <a:bodyPr/>
        <a:lstStyle/>
        <a:p>
          <a:pPr>
            <a:defRPr sz="1400"/>
          </a:pPr>
          <a:endParaRPr lang="pt-BR"/>
        </a:p>
      </c:txPr>
    </c:legend>
    <c:plotVisOnly val="1"/>
  </c:chart>
  <c:externalData r:id="rId1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t-BR"/>
  <c:style val="26"/>
  <c:chart>
    <c:title>
      <c:layout/>
    </c:title>
    <c:plotArea>
      <c:layout/>
      <c:pieChart>
        <c:varyColors val="1"/>
        <c:ser>
          <c:idx val="0"/>
          <c:order val="0"/>
          <c:tx>
            <c:strRef>
              <c:f>Plan2!$A$14</c:f>
              <c:strCache>
                <c:ptCount val="1"/>
                <c:pt idx="0">
                  <c:v>ENSINO MÉDIO</c:v>
                </c:pt>
              </c:strCache>
            </c:strRef>
          </c:tx>
          <c:dLbls>
            <c:txPr>
              <a:bodyPr/>
              <a:lstStyle/>
              <a:p>
                <a:pPr>
                  <a:defRPr sz="1600"/>
                </a:pPr>
                <a:endParaRPr lang="pt-BR"/>
              </a:p>
            </c:txPr>
            <c:showPercent val="1"/>
            <c:showLeaderLines val="1"/>
          </c:dLbls>
          <c:cat>
            <c:strRef>
              <c:f>Plan2!$A$17:$A$21</c:f>
              <c:strCache>
                <c:ptCount val="5"/>
                <c:pt idx="0">
                  <c:v>Aprovados</c:v>
                </c:pt>
                <c:pt idx="1">
                  <c:v>Reprovados</c:v>
                </c:pt>
                <c:pt idx="2">
                  <c:v>Evadidos</c:v>
                </c:pt>
                <c:pt idx="3">
                  <c:v>Transferidos</c:v>
                </c:pt>
                <c:pt idx="4">
                  <c:v>Progressão Parcial</c:v>
                </c:pt>
              </c:strCache>
            </c:strRef>
          </c:cat>
          <c:val>
            <c:numRef>
              <c:f>Plan2!$I$17:$I$21</c:f>
              <c:numCache>
                <c:formatCode>General</c:formatCode>
                <c:ptCount val="5"/>
                <c:pt idx="0">
                  <c:v>119</c:v>
                </c:pt>
                <c:pt idx="1">
                  <c:v>8</c:v>
                </c:pt>
                <c:pt idx="2">
                  <c:v>34</c:v>
                </c:pt>
                <c:pt idx="3">
                  <c:v>3</c:v>
                </c:pt>
                <c:pt idx="4">
                  <c:v>7</c:v>
                </c:pt>
              </c:numCache>
            </c:numRef>
          </c:val>
        </c:ser>
        <c:dLbls>
          <c:showPercent val="1"/>
        </c:dLbls>
        <c:firstSliceAng val="0"/>
      </c:pieChart>
    </c:plotArea>
    <c:legend>
      <c:legendPos val="r"/>
      <c:layout/>
      <c:txPr>
        <a:bodyPr/>
        <a:lstStyle/>
        <a:p>
          <a:pPr>
            <a:defRPr sz="1600"/>
          </a:pPr>
          <a:endParaRPr lang="pt-BR"/>
        </a:p>
      </c:txPr>
    </c:legend>
    <c:plotVisOnly val="1"/>
  </c:chart>
  <c:externalData r:id="rId1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t-BR"/>
  <c:chart>
    <c:title>
      <c:tx>
        <c:rich>
          <a:bodyPr/>
          <a:lstStyle/>
          <a:p>
            <a:pPr>
              <a:defRPr/>
            </a:pPr>
            <a:r>
              <a:rPr lang="pt-BR"/>
              <a:t>CICLO - NOTURNO</a:t>
            </a:r>
          </a:p>
        </c:rich>
      </c:tx>
      <c:layout/>
    </c:title>
    <c:view3D>
      <c:rAngAx val="1"/>
    </c:view3D>
    <c:plotArea>
      <c:layout/>
      <c:bar3DChart>
        <c:barDir val="col"/>
        <c:grouping val="clustered"/>
        <c:ser>
          <c:idx val="0"/>
          <c:order val="0"/>
          <c:tx>
            <c:strRef>
              <c:f>'Ensino Fundamental (2)'!$A$79</c:f>
              <c:strCache>
                <c:ptCount val="1"/>
                <c:pt idx="0">
                  <c:v>Aprovados</c:v>
                </c:pt>
              </c:strCache>
            </c:strRef>
          </c:tx>
          <c:dLbls>
            <c:txPr>
              <a:bodyPr/>
              <a:lstStyle/>
              <a:p>
                <a:pPr>
                  <a:defRPr sz="1400"/>
                </a:pPr>
                <a:endParaRPr lang="pt-BR"/>
              </a:p>
            </c:txPr>
            <c:showVal val="1"/>
          </c:dLbls>
          <c:cat>
            <c:strRef>
              <c:f>'Ensino Fundamental (2)'!$B$77:$C$78</c:f>
              <c:strCache>
                <c:ptCount val="2"/>
                <c:pt idx="0">
                  <c:v>5ª e 6ª</c:v>
                </c:pt>
                <c:pt idx="1">
                  <c:v>7ª e 8ª</c:v>
                </c:pt>
              </c:strCache>
            </c:strRef>
          </c:cat>
          <c:val>
            <c:numRef>
              <c:f>'Ensino Fundamental (2)'!$B$79:$C$79</c:f>
              <c:numCache>
                <c:formatCode>General</c:formatCode>
                <c:ptCount val="2"/>
                <c:pt idx="0">
                  <c:v>6</c:v>
                </c:pt>
                <c:pt idx="1">
                  <c:v>6</c:v>
                </c:pt>
              </c:numCache>
            </c:numRef>
          </c:val>
        </c:ser>
        <c:ser>
          <c:idx val="1"/>
          <c:order val="1"/>
          <c:tx>
            <c:strRef>
              <c:f>'Ensino Fundamental (2)'!$A$80</c:f>
              <c:strCache>
                <c:ptCount val="1"/>
                <c:pt idx="0">
                  <c:v>Reprovados</c:v>
                </c:pt>
              </c:strCache>
            </c:strRef>
          </c:tx>
          <c:cat>
            <c:strRef>
              <c:f>'Ensino Fundamental (2)'!$B$77:$C$78</c:f>
              <c:strCache>
                <c:ptCount val="2"/>
                <c:pt idx="0">
                  <c:v>5ª e 6ª</c:v>
                </c:pt>
                <c:pt idx="1">
                  <c:v>7ª e 8ª</c:v>
                </c:pt>
              </c:strCache>
            </c:strRef>
          </c:cat>
          <c:val>
            <c:numRef>
              <c:f>'Ensino Fundamental (2)'!$B$80:$C$80</c:f>
              <c:numCache>
                <c:formatCode>General</c:formatCode>
                <c:ptCount val="2"/>
                <c:pt idx="0">
                  <c:v>0</c:v>
                </c:pt>
                <c:pt idx="1">
                  <c:v>4</c:v>
                </c:pt>
              </c:numCache>
            </c:numRef>
          </c:val>
        </c:ser>
        <c:ser>
          <c:idx val="2"/>
          <c:order val="2"/>
          <c:tx>
            <c:strRef>
              <c:f>'Ensino Fundamental (2)'!$A$81</c:f>
              <c:strCache>
                <c:ptCount val="1"/>
                <c:pt idx="0">
                  <c:v>Evadidos</c:v>
                </c:pt>
              </c:strCache>
            </c:strRef>
          </c:tx>
          <c:dLbls>
            <c:txPr>
              <a:bodyPr/>
              <a:lstStyle/>
              <a:p>
                <a:pPr>
                  <a:defRPr sz="1400"/>
                </a:pPr>
                <a:endParaRPr lang="pt-BR"/>
              </a:p>
            </c:txPr>
            <c:showVal val="1"/>
          </c:dLbls>
          <c:cat>
            <c:strRef>
              <c:f>'Ensino Fundamental (2)'!$B$77:$C$78</c:f>
              <c:strCache>
                <c:ptCount val="2"/>
                <c:pt idx="0">
                  <c:v>5ª e 6ª</c:v>
                </c:pt>
                <c:pt idx="1">
                  <c:v>7ª e 8ª</c:v>
                </c:pt>
              </c:strCache>
            </c:strRef>
          </c:cat>
          <c:val>
            <c:numRef>
              <c:f>'Ensino Fundamental (2)'!$B$81:$C$81</c:f>
              <c:numCache>
                <c:formatCode>General</c:formatCode>
                <c:ptCount val="2"/>
                <c:pt idx="0">
                  <c:v>14</c:v>
                </c:pt>
                <c:pt idx="1">
                  <c:v>12</c:v>
                </c:pt>
              </c:numCache>
            </c:numRef>
          </c:val>
        </c:ser>
        <c:ser>
          <c:idx val="3"/>
          <c:order val="3"/>
          <c:tx>
            <c:strRef>
              <c:f>'Ensino Fundamental (2)'!$A$82</c:f>
              <c:strCache>
                <c:ptCount val="1"/>
                <c:pt idx="0">
                  <c:v>Transferidos</c:v>
                </c:pt>
              </c:strCache>
            </c:strRef>
          </c:tx>
          <c:cat>
            <c:strRef>
              <c:f>'Ensino Fundamental (2)'!$B$77:$C$78</c:f>
              <c:strCache>
                <c:ptCount val="2"/>
                <c:pt idx="0">
                  <c:v>5ª e 6ª</c:v>
                </c:pt>
                <c:pt idx="1">
                  <c:v>7ª e 8ª</c:v>
                </c:pt>
              </c:strCache>
            </c:strRef>
          </c:cat>
          <c:val>
            <c:numRef>
              <c:f>'Ensino Fundamental (2)'!$B$82:$C$82</c:f>
              <c:numCache>
                <c:formatCode>General</c:formatCode>
                <c:ptCount val="2"/>
                <c:pt idx="0">
                  <c:v>0</c:v>
                </c:pt>
                <c:pt idx="1">
                  <c:v>0</c:v>
                </c:pt>
              </c:numCache>
            </c:numRef>
          </c:val>
        </c:ser>
        <c:ser>
          <c:idx val="4"/>
          <c:order val="4"/>
          <c:tx>
            <c:strRef>
              <c:f>'Ensino Fundamental (2)'!$A$83</c:f>
              <c:strCache>
                <c:ptCount val="1"/>
                <c:pt idx="0">
                  <c:v>Progressão Parcial</c:v>
                </c:pt>
              </c:strCache>
            </c:strRef>
          </c:tx>
          <c:cat>
            <c:strRef>
              <c:f>'Ensino Fundamental (2)'!$B$77:$C$78</c:f>
              <c:strCache>
                <c:ptCount val="2"/>
                <c:pt idx="0">
                  <c:v>5ª e 6ª</c:v>
                </c:pt>
                <c:pt idx="1">
                  <c:v>7ª e 8ª</c:v>
                </c:pt>
              </c:strCache>
            </c:strRef>
          </c:cat>
          <c:val>
            <c:numRef>
              <c:f>'Ensino Fundamental (2)'!$B$83:$C$83</c:f>
              <c:numCache>
                <c:formatCode>General</c:formatCode>
                <c:ptCount val="2"/>
                <c:pt idx="0">
                  <c:v>0</c:v>
                </c:pt>
                <c:pt idx="1">
                  <c:v>0</c:v>
                </c:pt>
              </c:numCache>
            </c:numRef>
          </c:val>
        </c:ser>
        <c:dLbls>
          <c:showVal val="1"/>
        </c:dLbls>
        <c:gapWidth val="75"/>
        <c:shape val="box"/>
        <c:axId val="67166208"/>
        <c:axId val="67167744"/>
        <c:axId val="0"/>
      </c:bar3DChart>
      <c:catAx>
        <c:axId val="67166208"/>
        <c:scaling>
          <c:orientation val="minMax"/>
        </c:scaling>
        <c:axPos val="b"/>
        <c:majorTickMark val="none"/>
        <c:tickLblPos val="nextTo"/>
        <c:crossAx val="67167744"/>
        <c:crosses val="autoZero"/>
        <c:auto val="1"/>
        <c:lblAlgn val="ctr"/>
        <c:lblOffset val="100"/>
      </c:catAx>
      <c:valAx>
        <c:axId val="67167744"/>
        <c:scaling>
          <c:orientation val="minMax"/>
        </c:scaling>
        <c:axPos val="l"/>
        <c:numFmt formatCode="General" sourceLinked="1"/>
        <c:majorTickMark val="none"/>
        <c:tickLblPos val="nextTo"/>
        <c:txPr>
          <a:bodyPr/>
          <a:lstStyle/>
          <a:p>
            <a:pPr>
              <a:defRPr sz="1200"/>
            </a:pPr>
            <a:endParaRPr lang="pt-BR"/>
          </a:p>
        </c:txPr>
        <c:crossAx val="67166208"/>
        <c:crosses val="autoZero"/>
        <c:crossBetween val="between"/>
      </c:valAx>
    </c:plotArea>
    <c:legend>
      <c:legendPos val="r"/>
      <c:layout/>
      <c:txPr>
        <a:bodyPr/>
        <a:lstStyle/>
        <a:p>
          <a:pPr>
            <a:defRPr sz="1400"/>
          </a:pPr>
          <a:endParaRPr lang="pt-BR"/>
        </a:p>
      </c:txPr>
    </c:legend>
    <c:plotVisOnly val="1"/>
  </c:chart>
  <c:externalData r:id="rId1"/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t-BR"/>
  <c:style val="26"/>
  <c:chart>
    <c:title>
      <c:layout/>
    </c:title>
    <c:plotArea>
      <c:layout/>
      <c:pieChart>
        <c:varyColors val="1"/>
        <c:ser>
          <c:idx val="0"/>
          <c:order val="0"/>
          <c:tx>
            <c:strRef>
              <c:f>Plan2!$A$27</c:f>
              <c:strCache>
                <c:ptCount val="1"/>
                <c:pt idx="0">
                  <c:v>CICLO</c:v>
                </c:pt>
              </c:strCache>
            </c:strRef>
          </c:tx>
          <c:dLbls>
            <c:txPr>
              <a:bodyPr/>
              <a:lstStyle/>
              <a:p>
                <a:pPr>
                  <a:defRPr sz="1400"/>
                </a:pPr>
                <a:endParaRPr lang="pt-BR"/>
              </a:p>
            </c:txPr>
            <c:showPercent val="1"/>
            <c:showLeaderLines val="1"/>
          </c:dLbls>
          <c:cat>
            <c:strRef>
              <c:f>Plan2!$A$30:$A$34</c:f>
              <c:strCache>
                <c:ptCount val="5"/>
                <c:pt idx="0">
                  <c:v>Aprovados</c:v>
                </c:pt>
                <c:pt idx="1">
                  <c:v>Reprovados</c:v>
                </c:pt>
                <c:pt idx="2">
                  <c:v>Evadidos</c:v>
                </c:pt>
                <c:pt idx="3">
                  <c:v>Transferidos</c:v>
                </c:pt>
                <c:pt idx="4">
                  <c:v>Progressão Parcial</c:v>
                </c:pt>
              </c:strCache>
            </c:strRef>
          </c:cat>
          <c:val>
            <c:numRef>
              <c:f>Plan2!$D$30:$D$34</c:f>
              <c:numCache>
                <c:formatCode>General</c:formatCode>
                <c:ptCount val="5"/>
                <c:pt idx="0">
                  <c:v>12</c:v>
                </c:pt>
                <c:pt idx="1">
                  <c:v>4</c:v>
                </c:pt>
                <c:pt idx="2">
                  <c:v>26</c:v>
                </c:pt>
                <c:pt idx="3">
                  <c:v>0</c:v>
                </c:pt>
                <c:pt idx="4">
                  <c:v>0</c:v>
                </c:pt>
              </c:numCache>
            </c:numRef>
          </c:val>
        </c:ser>
        <c:dLbls>
          <c:showPercent val="1"/>
        </c:dLbls>
        <c:firstSliceAng val="0"/>
      </c:pieChart>
    </c:plotArea>
    <c:legend>
      <c:legendPos val="r"/>
      <c:layout/>
      <c:txPr>
        <a:bodyPr/>
        <a:lstStyle/>
        <a:p>
          <a:pPr>
            <a:defRPr sz="1400"/>
          </a:pPr>
          <a:endParaRPr lang="pt-BR"/>
        </a:p>
      </c:txPr>
    </c:legend>
    <c:plotVisOnly val="1"/>
  </c:chart>
  <c:externalData r:id="rId1"/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8837B-D073-42AB-9712-9543D2EFB6DC}" type="datetimeFigureOut">
              <a:rPr lang="pt-BR" smtClean="0"/>
              <a:pPr/>
              <a:t>01/02/2011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B34B04-BD6C-4A8B-B0EE-9E7F0E4436FF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8837B-D073-42AB-9712-9543D2EFB6DC}" type="datetimeFigureOut">
              <a:rPr lang="pt-BR" smtClean="0"/>
              <a:pPr/>
              <a:t>01/02/2011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B34B04-BD6C-4A8B-B0EE-9E7F0E4436FF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8837B-D073-42AB-9712-9543D2EFB6DC}" type="datetimeFigureOut">
              <a:rPr lang="pt-BR" smtClean="0"/>
              <a:pPr/>
              <a:t>01/02/2011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B34B04-BD6C-4A8B-B0EE-9E7F0E4436FF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8837B-D073-42AB-9712-9543D2EFB6DC}" type="datetimeFigureOut">
              <a:rPr lang="pt-BR" smtClean="0"/>
              <a:pPr/>
              <a:t>01/02/2011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B34B04-BD6C-4A8B-B0EE-9E7F0E4436FF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8837B-D073-42AB-9712-9543D2EFB6DC}" type="datetimeFigureOut">
              <a:rPr lang="pt-BR" smtClean="0"/>
              <a:pPr/>
              <a:t>01/02/2011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B34B04-BD6C-4A8B-B0EE-9E7F0E4436FF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8837B-D073-42AB-9712-9543D2EFB6DC}" type="datetimeFigureOut">
              <a:rPr lang="pt-BR" smtClean="0"/>
              <a:pPr/>
              <a:t>01/02/2011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B34B04-BD6C-4A8B-B0EE-9E7F0E4436FF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8837B-D073-42AB-9712-9543D2EFB6DC}" type="datetimeFigureOut">
              <a:rPr lang="pt-BR" smtClean="0"/>
              <a:pPr/>
              <a:t>01/02/2011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B34B04-BD6C-4A8B-B0EE-9E7F0E4436FF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8837B-D073-42AB-9712-9543D2EFB6DC}" type="datetimeFigureOut">
              <a:rPr lang="pt-BR" smtClean="0"/>
              <a:pPr/>
              <a:t>01/02/2011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B34B04-BD6C-4A8B-B0EE-9E7F0E4436FF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8837B-D073-42AB-9712-9543D2EFB6DC}" type="datetimeFigureOut">
              <a:rPr lang="pt-BR" smtClean="0"/>
              <a:pPr/>
              <a:t>01/02/2011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B34B04-BD6C-4A8B-B0EE-9E7F0E4436FF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8837B-D073-42AB-9712-9543D2EFB6DC}" type="datetimeFigureOut">
              <a:rPr lang="pt-BR" smtClean="0"/>
              <a:pPr/>
              <a:t>01/02/2011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B34B04-BD6C-4A8B-B0EE-9E7F0E4436FF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8837B-D073-42AB-9712-9543D2EFB6DC}" type="datetimeFigureOut">
              <a:rPr lang="pt-BR" smtClean="0"/>
              <a:pPr/>
              <a:t>01/02/2011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B34B04-BD6C-4A8B-B0EE-9E7F0E4436FF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88837B-D073-42AB-9712-9543D2EFB6DC}" type="datetimeFigureOut">
              <a:rPr lang="pt-BR" smtClean="0"/>
              <a:pPr/>
              <a:t>01/02/2011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B34B04-BD6C-4A8B-B0EE-9E7F0E4436FF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9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1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1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4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15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gi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24950" cy="2200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" name="Retângulo 16"/>
          <p:cNvSpPr/>
          <p:nvPr/>
        </p:nvSpPr>
        <p:spPr>
          <a:xfrm>
            <a:off x="2838548" y="1556792"/>
            <a:ext cx="4037708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pt-BR" sz="4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PROGRAMAÇÃO</a:t>
            </a:r>
            <a:endParaRPr lang="pt-BR" sz="4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graphicFrame>
        <p:nvGraphicFramePr>
          <p:cNvPr id="18" name="Tabela 17"/>
          <p:cNvGraphicFramePr>
            <a:graphicFrameLocks noGrp="1"/>
          </p:cNvGraphicFramePr>
          <p:nvPr/>
        </p:nvGraphicFramePr>
        <p:xfrm>
          <a:off x="251520" y="2348880"/>
          <a:ext cx="8568952" cy="4110998"/>
        </p:xfrm>
        <a:graphic>
          <a:graphicData uri="http://schemas.openxmlformats.org/drawingml/2006/table">
            <a:tbl>
              <a:tblPr/>
              <a:tblGrid>
                <a:gridCol w="1209325"/>
                <a:gridCol w="7359627"/>
              </a:tblGrid>
              <a:tr h="40640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800" dirty="0">
                          <a:latin typeface="Times New Roman"/>
                          <a:ea typeface="Times New Roman"/>
                          <a:cs typeface="Times New Roman"/>
                        </a:rPr>
                        <a:t>Terça-Feira</a:t>
                      </a:r>
                      <a:br>
                        <a:rPr lang="pt-BR" sz="800" dirty="0"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pt-BR" sz="800" dirty="0">
                          <a:latin typeface="Times New Roman"/>
                          <a:ea typeface="Times New Roman"/>
                          <a:cs typeface="Times New Roman"/>
                        </a:rPr>
                        <a:t>01/02/2011</a:t>
                      </a:r>
                      <a:endParaRPr lang="pt-BR" sz="7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31246" marB="3124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200"/>
                        </a:spcAft>
                      </a:pPr>
                      <a:r>
                        <a:rPr lang="pt-BR" sz="800" dirty="0">
                          <a:latin typeface="Times New Roman"/>
                          <a:ea typeface="Times New Roman"/>
                          <a:cs typeface="Times New Roman"/>
                        </a:rPr>
                        <a:t>• </a:t>
                      </a:r>
                      <a:r>
                        <a:rPr lang="pt-BR" sz="1050" dirty="0">
                          <a:latin typeface="Times New Roman"/>
                          <a:ea typeface="Times New Roman"/>
                          <a:cs typeface="Times New Roman"/>
                        </a:rPr>
                        <a:t>Abertura da Jornada Pedagógica pelo dirigente escolar, focalizando os objetivos e apresentando a proposta de trabalho para da escola.</a:t>
                      </a:r>
                      <a:br>
                        <a:rPr lang="pt-BR" sz="1050" dirty="0"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pt-BR" sz="1050" dirty="0">
                          <a:latin typeface="Times New Roman"/>
                          <a:ea typeface="Times New Roman"/>
                          <a:cs typeface="Times New Roman"/>
                        </a:rPr>
                        <a:t/>
                      </a:r>
                      <a:br>
                        <a:rPr lang="pt-BR" sz="1050" dirty="0"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pt-BR" sz="1050" dirty="0">
                          <a:latin typeface="Times New Roman"/>
                          <a:ea typeface="Times New Roman"/>
                          <a:cs typeface="Times New Roman"/>
                        </a:rPr>
                        <a:t>• Exibição de filme sobre Anísio Teixeira </a:t>
                      </a:r>
                      <a:br>
                        <a:rPr lang="pt-BR" sz="1050" dirty="0"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pt-BR" sz="1050" dirty="0">
                          <a:latin typeface="Times New Roman"/>
                          <a:ea typeface="Times New Roman"/>
                          <a:cs typeface="Times New Roman"/>
                        </a:rPr>
                        <a:t/>
                      </a:r>
                      <a:br>
                        <a:rPr lang="pt-BR" sz="1050" dirty="0"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pt-BR" sz="1050" dirty="0">
                          <a:latin typeface="Times New Roman"/>
                          <a:ea typeface="Times New Roman"/>
                          <a:cs typeface="Times New Roman"/>
                        </a:rPr>
                        <a:t>• Transmissão, pela internet (TV Todos pela Escola), das orientações do Órgão Central para 2011, abordando os seguintes aspectos:</a:t>
                      </a:r>
                      <a:br>
                        <a:rPr lang="pt-BR" sz="1050" dirty="0"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pt-BR" sz="1050" dirty="0">
                          <a:latin typeface="Times New Roman"/>
                          <a:ea typeface="Times New Roman"/>
                          <a:cs typeface="Times New Roman"/>
                        </a:rPr>
                        <a:t>- perspectivas institucionais para o ano letivo;</a:t>
                      </a:r>
                      <a:br>
                        <a:rPr lang="pt-BR" sz="1050" dirty="0"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pt-BR" sz="1050" dirty="0">
                          <a:latin typeface="Times New Roman"/>
                          <a:ea typeface="Times New Roman"/>
                          <a:cs typeface="Times New Roman"/>
                        </a:rPr>
                        <a:t>- projeto pedagógico, currículo, planos de curso, medidas de garantia de percurso educativo digno (recuperação paralela, </a:t>
                      </a:r>
                      <a:r>
                        <a:rPr lang="pt-BR" sz="1050" dirty="0" err="1">
                          <a:latin typeface="Times New Roman"/>
                          <a:ea typeface="Times New Roman"/>
                          <a:cs typeface="Times New Roman"/>
                        </a:rPr>
                        <a:t>ressignificação</a:t>
                      </a:r>
                      <a:r>
                        <a:rPr lang="pt-BR" sz="1050" dirty="0">
                          <a:latin typeface="Times New Roman"/>
                          <a:ea typeface="Times New Roman"/>
                          <a:cs typeface="Times New Roman"/>
                        </a:rPr>
                        <a:t> da dependência, reclassificação, consolidação da leitura e da escrita);</a:t>
                      </a:r>
                      <a:br>
                        <a:rPr lang="pt-BR" sz="1050" dirty="0"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pt-BR" sz="1050" dirty="0">
                          <a:latin typeface="Times New Roman"/>
                          <a:ea typeface="Times New Roman"/>
                          <a:cs typeface="Times New Roman"/>
                        </a:rPr>
                        <a:t>- indicadores educacionais: avaliações e censo escolar;</a:t>
                      </a:r>
                      <a:br>
                        <a:rPr lang="pt-BR" sz="1050" dirty="0"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pt-BR" sz="1050" dirty="0">
                          <a:latin typeface="Times New Roman"/>
                          <a:ea typeface="Times New Roman"/>
                          <a:cs typeface="Times New Roman"/>
                        </a:rPr>
                        <a:t>- dados do Escola 10;</a:t>
                      </a:r>
                      <a:br>
                        <a:rPr lang="pt-BR" sz="1050" dirty="0"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pt-BR" sz="1050" dirty="0">
                          <a:latin typeface="Times New Roman"/>
                          <a:ea typeface="Times New Roman"/>
                          <a:cs typeface="Times New Roman"/>
                        </a:rPr>
                        <a:t>- procedimentos a serem assegurados no planejamento da escola, criando oportunidades para a consolidação da leitura e da escrita;</a:t>
                      </a:r>
                      <a:br>
                        <a:rPr lang="pt-BR" sz="1050" dirty="0"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pt-BR" sz="1050" dirty="0">
                          <a:latin typeface="Times New Roman"/>
                          <a:ea typeface="Times New Roman"/>
                          <a:cs typeface="Times New Roman"/>
                        </a:rPr>
                        <a:t>- quadro de pessoal e programação de carga horária (organizar aulas dos professores da mesma matéria nos mesmos horários).</a:t>
                      </a:r>
                      <a:br>
                        <a:rPr lang="pt-BR" sz="1050" dirty="0"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pt-BR" sz="1050" dirty="0">
                          <a:latin typeface="Times New Roman"/>
                          <a:ea typeface="Times New Roman"/>
                          <a:cs typeface="Times New Roman"/>
                        </a:rPr>
                        <a:t/>
                      </a:r>
                      <a:br>
                        <a:rPr lang="pt-BR" sz="1050" dirty="0"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pt-BR" sz="1050" dirty="0">
                          <a:latin typeface="Times New Roman"/>
                          <a:ea typeface="Times New Roman"/>
                          <a:cs typeface="Times New Roman"/>
                        </a:rPr>
                        <a:t>• Esclarecimentos/complementações, via Web, sobre as orientações institucionais para o ano letivo de 2011 (intervenções a partir de perguntas ou comentários, por chat).</a:t>
                      </a:r>
                      <a:br>
                        <a:rPr lang="pt-BR" sz="1050" dirty="0"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pt-BR" sz="1050" dirty="0">
                          <a:latin typeface="Times New Roman"/>
                          <a:ea typeface="Times New Roman"/>
                          <a:cs typeface="Times New Roman"/>
                        </a:rPr>
                        <a:t/>
                      </a:r>
                      <a:br>
                        <a:rPr lang="pt-BR" sz="1050" dirty="0"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pt-BR" sz="1050" dirty="0">
                          <a:latin typeface="Times New Roman"/>
                          <a:ea typeface="Times New Roman"/>
                          <a:cs typeface="Times New Roman"/>
                        </a:rPr>
                        <a:t>• Apresentação e discussão de indicadores da escola, com vistas a assegurar a utilização das informações no planejamento da ação pedagógica:</a:t>
                      </a:r>
                      <a:br>
                        <a:rPr lang="pt-BR" sz="1050" dirty="0"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pt-BR" sz="1050" dirty="0">
                          <a:latin typeface="Times New Roman"/>
                          <a:ea typeface="Times New Roman"/>
                          <a:cs typeface="Times New Roman"/>
                        </a:rPr>
                        <a:t>- dados do censo escolar: índices de distorção idade-série, taxas de aprovação, reprovação e abandono; - dados do Escola 10;</a:t>
                      </a:r>
                      <a:br>
                        <a:rPr lang="pt-BR" sz="1050" dirty="0"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pt-BR" sz="1050" dirty="0">
                          <a:latin typeface="Times New Roman"/>
                          <a:ea typeface="Times New Roman"/>
                          <a:cs typeface="Times New Roman"/>
                        </a:rPr>
                        <a:t>- indicadores externos</a:t>
                      </a:r>
                      <a:br>
                        <a:rPr lang="pt-BR" sz="1050" dirty="0"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pt-BR" sz="1050" dirty="0">
                          <a:latin typeface="Times New Roman"/>
                          <a:ea typeface="Times New Roman"/>
                          <a:cs typeface="Times New Roman"/>
                        </a:rPr>
                        <a:t>- níveis de proficiência na Prova Brasil, resultados do Avalie (Ensino Médio);</a:t>
                      </a:r>
                      <a:br>
                        <a:rPr lang="pt-BR" sz="1050" dirty="0"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pt-BR" sz="1050" dirty="0">
                          <a:latin typeface="Times New Roman"/>
                          <a:ea typeface="Times New Roman"/>
                          <a:cs typeface="Times New Roman"/>
                        </a:rPr>
                        <a:t>- inventário de dificuldades de aprendizagem e conteúdos críticos identificados por professores da Rede.</a:t>
                      </a:r>
                      <a:endParaRPr lang="pt-BR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31246" marB="3124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2087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" name="Retângulo 16"/>
          <p:cNvSpPr/>
          <p:nvPr/>
        </p:nvSpPr>
        <p:spPr>
          <a:xfrm>
            <a:off x="2627784" y="1484784"/>
            <a:ext cx="6177205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pt-BR" sz="4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INDICADORES DA ESCOLA</a:t>
            </a:r>
            <a:endParaRPr lang="pt-BR" sz="4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7" name="Tabela 6"/>
          <p:cNvGraphicFramePr>
            <a:graphicFrameLocks noGrp="1"/>
          </p:cNvGraphicFramePr>
          <p:nvPr/>
        </p:nvGraphicFramePr>
        <p:xfrm>
          <a:off x="611560" y="2276872"/>
          <a:ext cx="6096000" cy="257556"/>
        </p:xfrm>
        <a:graphic>
          <a:graphicData uri="http://schemas.openxmlformats.org/drawingml/2006/table">
            <a:tbl>
              <a:tblPr/>
              <a:tblGrid>
                <a:gridCol w="6096000"/>
              </a:tblGrid>
              <a:tr h="14679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b="1" dirty="0">
                          <a:latin typeface="Times New Roman"/>
                          <a:ea typeface="Times New Roman"/>
                          <a:cs typeface="Times New Roman"/>
                        </a:rPr>
                        <a:t>DESEMPENHO DA ESCOLA SEGUNDO O </a:t>
                      </a:r>
                      <a:r>
                        <a:rPr lang="pt-BR" sz="14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CENSO ESCOLAR</a:t>
                      </a:r>
                      <a:endParaRPr lang="pt-BR" sz="14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96" marR="6096" marT="6096" marB="60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DF"/>
                    </a:solidFill>
                  </a:tcPr>
                </a:tc>
              </a:tr>
            </a:tbl>
          </a:graphicData>
        </a:graphic>
      </p:graphicFrame>
      <p:sp>
        <p:nvSpPr>
          <p:cNvPr id="15361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8" name="Gráfico 7"/>
          <p:cNvGraphicFramePr/>
          <p:nvPr/>
        </p:nvGraphicFramePr>
        <p:xfrm>
          <a:off x="467544" y="2636912"/>
          <a:ext cx="7200800" cy="38884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2087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" name="Retângulo 16"/>
          <p:cNvSpPr/>
          <p:nvPr/>
        </p:nvSpPr>
        <p:spPr>
          <a:xfrm>
            <a:off x="2627784" y="1484784"/>
            <a:ext cx="6177205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pt-BR" sz="4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INDICADORES DA ESCOLA</a:t>
            </a:r>
            <a:endParaRPr lang="pt-BR" sz="4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7" name="Tabela 6"/>
          <p:cNvGraphicFramePr>
            <a:graphicFrameLocks noGrp="1"/>
          </p:cNvGraphicFramePr>
          <p:nvPr/>
        </p:nvGraphicFramePr>
        <p:xfrm>
          <a:off x="611560" y="2276872"/>
          <a:ext cx="6096000" cy="257556"/>
        </p:xfrm>
        <a:graphic>
          <a:graphicData uri="http://schemas.openxmlformats.org/drawingml/2006/table">
            <a:tbl>
              <a:tblPr/>
              <a:tblGrid>
                <a:gridCol w="6096000"/>
              </a:tblGrid>
              <a:tr h="14679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b="1" dirty="0">
                          <a:latin typeface="Times New Roman"/>
                          <a:ea typeface="Times New Roman"/>
                          <a:cs typeface="Times New Roman"/>
                        </a:rPr>
                        <a:t>DESEMPENHO DA ESCOLA SEGUNDO O </a:t>
                      </a:r>
                      <a:r>
                        <a:rPr lang="pt-BR" sz="14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CENSO ESCOLAR</a:t>
                      </a:r>
                      <a:endParaRPr lang="pt-BR" sz="14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96" marR="6096" marT="6096" marB="60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DF"/>
                    </a:solidFill>
                  </a:tcPr>
                </a:tc>
              </a:tr>
            </a:tbl>
          </a:graphicData>
        </a:graphic>
      </p:graphicFrame>
      <p:sp>
        <p:nvSpPr>
          <p:cNvPr id="15361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8" name="Gráfico 7"/>
          <p:cNvGraphicFramePr/>
          <p:nvPr/>
        </p:nvGraphicFramePr>
        <p:xfrm>
          <a:off x="395536" y="2708920"/>
          <a:ext cx="7272808" cy="39604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9" name="CaixaDeTexto 8"/>
          <p:cNvSpPr txBox="1"/>
          <p:nvPr/>
        </p:nvSpPr>
        <p:spPr>
          <a:xfrm>
            <a:off x="5076056" y="5951021"/>
            <a:ext cx="38164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BR" b="1" dirty="0" smtClean="0"/>
              <a:t>DISCIPLINAS CRÍTICAS: LPLB, ESTATÍSTICA E MATEMÁTICA</a:t>
            </a:r>
            <a:endParaRPr lang="pt-BR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2087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" name="Retângulo 16"/>
          <p:cNvSpPr/>
          <p:nvPr/>
        </p:nvSpPr>
        <p:spPr>
          <a:xfrm>
            <a:off x="2627784" y="1484784"/>
            <a:ext cx="6177205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pt-BR" sz="4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INDICADORES DA ESCOLA</a:t>
            </a:r>
            <a:endParaRPr lang="pt-BR" sz="4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7" name="Tabela 6"/>
          <p:cNvGraphicFramePr>
            <a:graphicFrameLocks noGrp="1"/>
          </p:cNvGraphicFramePr>
          <p:nvPr/>
        </p:nvGraphicFramePr>
        <p:xfrm>
          <a:off x="611560" y="2276872"/>
          <a:ext cx="6096000" cy="257556"/>
        </p:xfrm>
        <a:graphic>
          <a:graphicData uri="http://schemas.openxmlformats.org/drawingml/2006/table">
            <a:tbl>
              <a:tblPr/>
              <a:tblGrid>
                <a:gridCol w="6096000"/>
              </a:tblGrid>
              <a:tr h="14679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b="1" dirty="0">
                          <a:latin typeface="Times New Roman"/>
                          <a:ea typeface="Times New Roman"/>
                          <a:cs typeface="Times New Roman"/>
                        </a:rPr>
                        <a:t>DESEMPENHO DA ESCOLA SEGUNDO O </a:t>
                      </a:r>
                      <a:r>
                        <a:rPr lang="pt-BR" sz="14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CENSO ESCOLAR</a:t>
                      </a:r>
                      <a:endParaRPr lang="pt-BR" sz="14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96" marR="6096" marT="6096" marB="60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DF"/>
                    </a:solidFill>
                  </a:tcPr>
                </a:tc>
              </a:tr>
            </a:tbl>
          </a:graphicData>
        </a:graphic>
      </p:graphicFrame>
      <p:sp>
        <p:nvSpPr>
          <p:cNvPr id="15361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8" name="Gráfico 7"/>
          <p:cNvGraphicFramePr/>
          <p:nvPr/>
        </p:nvGraphicFramePr>
        <p:xfrm>
          <a:off x="251520" y="3212976"/>
          <a:ext cx="4752528" cy="26642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9" name="Gráfico 8"/>
          <p:cNvGraphicFramePr/>
          <p:nvPr/>
        </p:nvGraphicFramePr>
        <p:xfrm>
          <a:off x="4572000" y="3212976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2087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" name="Retângulo 16"/>
          <p:cNvSpPr/>
          <p:nvPr/>
        </p:nvSpPr>
        <p:spPr>
          <a:xfrm>
            <a:off x="2627784" y="1484784"/>
            <a:ext cx="6177205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pt-BR" sz="4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INDICADORES DA ESCOLA</a:t>
            </a:r>
            <a:endParaRPr lang="pt-BR" sz="4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7" name="Tabela 6"/>
          <p:cNvGraphicFramePr>
            <a:graphicFrameLocks noGrp="1"/>
          </p:cNvGraphicFramePr>
          <p:nvPr/>
        </p:nvGraphicFramePr>
        <p:xfrm>
          <a:off x="611560" y="2276872"/>
          <a:ext cx="6096000" cy="257556"/>
        </p:xfrm>
        <a:graphic>
          <a:graphicData uri="http://schemas.openxmlformats.org/drawingml/2006/table">
            <a:tbl>
              <a:tblPr/>
              <a:tblGrid>
                <a:gridCol w="6096000"/>
              </a:tblGrid>
              <a:tr h="14679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b="1" dirty="0">
                          <a:latin typeface="Times New Roman"/>
                          <a:ea typeface="Times New Roman"/>
                          <a:cs typeface="Times New Roman"/>
                        </a:rPr>
                        <a:t>DESEMPENHO DA ESCOLA SEGUNDO O </a:t>
                      </a:r>
                      <a:r>
                        <a:rPr lang="pt-BR" sz="14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CENSO ESCOLAR</a:t>
                      </a:r>
                      <a:endParaRPr lang="pt-BR" sz="14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96" marR="6096" marT="6096" marB="60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DF"/>
                    </a:solidFill>
                  </a:tcPr>
                </a:tc>
              </a:tr>
            </a:tbl>
          </a:graphicData>
        </a:graphic>
      </p:graphicFrame>
      <p:sp>
        <p:nvSpPr>
          <p:cNvPr id="15361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8" name="Gráfico 7"/>
          <p:cNvGraphicFramePr/>
          <p:nvPr/>
        </p:nvGraphicFramePr>
        <p:xfrm>
          <a:off x="4355976" y="2852936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9" name="Gráfico 8"/>
          <p:cNvGraphicFramePr/>
          <p:nvPr/>
        </p:nvGraphicFramePr>
        <p:xfrm>
          <a:off x="179512" y="2924944"/>
          <a:ext cx="481965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2087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" name="Retângulo 16"/>
          <p:cNvSpPr/>
          <p:nvPr/>
        </p:nvSpPr>
        <p:spPr>
          <a:xfrm>
            <a:off x="2627784" y="1484784"/>
            <a:ext cx="6177205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pt-BR" sz="4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INDICADORES DA ESCOLA</a:t>
            </a:r>
            <a:endParaRPr lang="pt-BR" sz="4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7" name="Tabela 6"/>
          <p:cNvGraphicFramePr>
            <a:graphicFrameLocks noGrp="1"/>
          </p:cNvGraphicFramePr>
          <p:nvPr/>
        </p:nvGraphicFramePr>
        <p:xfrm>
          <a:off x="611560" y="2276872"/>
          <a:ext cx="6096000" cy="257556"/>
        </p:xfrm>
        <a:graphic>
          <a:graphicData uri="http://schemas.openxmlformats.org/drawingml/2006/table">
            <a:tbl>
              <a:tblPr/>
              <a:tblGrid>
                <a:gridCol w="6096000"/>
              </a:tblGrid>
              <a:tr h="14679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b="1" dirty="0">
                          <a:latin typeface="Times New Roman"/>
                          <a:ea typeface="Times New Roman"/>
                          <a:cs typeface="Times New Roman"/>
                        </a:rPr>
                        <a:t>DESEMPENHO DA ESCOLA SEGUNDO O </a:t>
                      </a:r>
                      <a:r>
                        <a:rPr lang="pt-BR" sz="14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CENSO ESCOLAR</a:t>
                      </a:r>
                      <a:endParaRPr lang="pt-BR" sz="14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96" marR="6096" marT="6096" marB="60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DF"/>
                    </a:solidFill>
                  </a:tcPr>
                </a:tc>
              </a:tr>
            </a:tbl>
          </a:graphicData>
        </a:graphic>
      </p:graphicFrame>
      <p:sp>
        <p:nvSpPr>
          <p:cNvPr id="15361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8" name="Gráfico 7"/>
          <p:cNvGraphicFramePr/>
          <p:nvPr/>
        </p:nvGraphicFramePr>
        <p:xfrm>
          <a:off x="4355976" y="2852936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9" name="Gráfico 8"/>
          <p:cNvGraphicFramePr/>
          <p:nvPr/>
        </p:nvGraphicFramePr>
        <p:xfrm>
          <a:off x="251520" y="2852936"/>
          <a:ext cx="48006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2087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" name="Retângulo 16"/>
          <p:cNvSpPr/>
          <p:nvPr/>
        </p:nvSpPr>
        <p:spPr>
          <a:xfrm>
            <a:off x="2627784" y="1484784"/>
            <a:ext cx="6177205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pt-BR" sz="4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INDICADORES DA ESCOLA</a:t>
            </a:r>
            <a:endParaRPr lang="pt-BR" sz="4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7" name="Tabela 6"/>
          <p:cNvGraphicFramePr>
            <a:graphicFrameLocks noGrp="1"/>
          </p:cNvGraphicFramePr>
          <p:nvPr/>
        </p:nvGraphicFramePr>
        <p:xfrm>
          <a:off x="611560" y="2276872"/>
          <a:ext cx="6096000" cy="257556"/>
        </p:xfrm>
        <a:graphic>
          <a:graphicData uri="http://schemas.openxmlformats.org/drawingml/2006/table">
            <a:tbl>
              <a:tblPr/>
              <a:tblGrid>
                <a:gridCol w="6096000"/>
              </a:tblGrid>
              <a:tr h="14679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b="1" dirty="0">
                          <a:latin typeface="Times New Roman"/>
                          <a:ea typeface="Times New Roman"/>
                          <a:cs typeface="Times New Roman"/>
                        </a:rPr>
                        <a:t>DESEMPENHO DA ESCOLA SEGUNDO O </a:t>
                      </a:r>
                      <a:r>
                        <a:rPr lang="pt-BR" sz="14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CENSO ESCOLAR</a:t>
                      </a:r>
                      <a:endParaRPr lang="pt-BR" sz="14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96" marR="6096" marT="6096" marB="60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DF"/>
                    </a:solidFill>
                  </a:tcPr>
                </a:tc>
              </a:tr>
            </a:tbl>
          </a:graphicData>
        </a:graphic>
      </p:graphicFrame>
      <p:sp>
        <p:nvSpPr>
          <p:cNvPr id="15361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8" name="Gráfico 7"/>
          <p:cNvGraphicFramePr/>
          <p:nvPr/>
        </p:nvGraphicFramePr>
        <p:xfrm>
          <a:off x="179512" y="2996952"/>
          <a:ext cx="48387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9" name="Gráfico 8"/>
          <p:cNvGraphicFramePr/>
          <p:nvPr/>
        </p:nvGraphicFramePr>
        <p:xfrm>
          <a:off x="4355976" y="3068960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0" name="CaixaDeTexto 9"/>
          <p:cNvSpPr txBox="1"/>
          <p:nvPr/>
        </p:nvSpPr>
        <p:spPr>
          <a:xfrm>
            <a:off x="5076056" y="5951021"/>
            <a:ext cx="38164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BR" b="1" dirty="0" smtClean="0"/>
              <a:t>DISCIPLINAS CRÍTICAS: LPLB, SOCIOLOGIA E MATEMÁTICA</a:t>
            </a:r>
            <a:endParaRPr lang="pt-BR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2087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" name="Retângulo 16"/>
          <p:cNvSpPr/>
          <p:nvPr/>
        </p:nvSpPr>
        <p:spPr>
          <a:xfrm>
            <a:off x="2627784" y="1484784"/>
            <a:ext cx="6177205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pt-BR" sz="4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INDICADORES DA ESCOLA</a:t>
            </a:r>
            <a:endParaRPr lang="pt-BR" sz="4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5361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1" name="Tabela 10"/>
          <p:cNvGraphicFramePr>
            <a:graphicFrameLocks noGrp="1"/>
          </p:cNvGraphicFramePr>
          <p:nvPr/>
        </p:nvGraphicFramePr>
        <p:xfrm>
          <a:off x="395536" y="2204864"/>
          <a:ext cx="6408712" cy="234379"/>
        </p:xfrm>
        <a:graphic>
          <a:graphicData uri="http://schemas.openxmlformats.org/drawingml/2006/table">
            <a:tbl>
              <a:tblPr/>
              <a:tblGrid>
                <a:gridCol w="6408712"/>
              </a:tblGrid>
              <a:tr h="1905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100" b="1" dirty="0">
                          <a:solidFill>
                            <a:srgbClr val="005CA1"/>
                          </a:solidFill>
                          <a:latin typeface="Tahoma"/>
                          <a:ea typeface="Times New Roman"/>
                          <a:cs typeface="Times New Roman"/>
                        </a:rPr>
                        <a:t>RESULTADOS E METAS DE INDICADORES DE MOVIMENTO E RENDIMENTO ESCOLAR</a:t>
                      </a:r>
                      <a:endParaRPr lang="pt-BR" sz="16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546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DF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2" name="Tabela 11"/>
          <p:cNvGraphicFramePr>
            <a:graphicFrameLocks noGrp="1"/>
          </p:cNvGraphicFramePr>
          <p:nvPr/>
        </p:nvGraphicFramePr>
        <p:xfrm>
          <a:off x="395536" y="2492896"/>
          <a:ext cx="8496942" cy="4104449"/>
        </p:xfrm>
        <a:graphic>
          <a:graphicData uri="http://schemas.openxmlformats.org/drawingml/2006/table">
            <a:tbl>
              <a:tblPr/>
              <a:tblGrid>
                <a:gridCol w="1416157"/>
                <a:gridCol w="1416157"/>
                <a:gridCol w="1416157"/>
                <a:gridCol w="1416157"/>
                <a:gridCol w="1416157"/>
                <a:gridCol w="1416157"/>
              </a:tblGrid>
              <a:tr h="44601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>
                          <a:solidFill>
                            <a:schemeClr val="tx1"/>
                          </a:solidFill>
                          <a:latin typeface="Tahoma"/>
                          <a:ea typeface="Times New Roman"/>
                          <a:cs typeface="Times New Roman"/>
                        </a:rPr>
                        <a:t>Nível de Ensino e Série/Ano</a:t>
                      </a:r>
                      <a:endParaRPr lang="pt-BR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>
                          <a:solidFill>
                            <a:schemeClr val="tx1"/>
                          </a:solidFill>
                          <a:latin typeface="Tahoma"/>
                          <a:ea typeface="Times New Roman"/>
                          <a:cs typeface="Times New Roman"/>
                        </a:rPr>
                        <a:t>Resultados Observados e Metas</a:t>
                      </a:r>
                      <a:endParaRPr lang="pt-BR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>
                          <a:solidFill>
                            <a:schemeClr val="tx1"/>
                          </a:solidFill>
                          <a:latin typeface="Tahoma"/>
                          <a:ea typeface="Times New Roman"/>
                          <a:cs typeface="Times New Roman"/>
                        </a:rPr>
                        <a:t>% de Aprovação</a:t>
                      </a:r>
                      <a:endParaRPr lang="pt-BR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>
                          <a:solidFill>
                            <a:schemeClr val="tx1"/>
                          </a:solidFill>
                          <a:latin typeface="Tahoma"/>
                          <a:ea typeface="Times New Roman"/>
                          <a:cs typeface="Times New Roman"/>
                        </a:rPr>
                        <a:t>% de Abandono(A)</a:t>
                      </a:r>
                      <a:endParaRPr lang="pt-BR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>
                          <a:solidFill>
                            <a:schemeClr val="tx1"/>
                          </a:solidFill>
                          <a:latin typeface="Tahoma"/>
                          <a:ea typeface="Times New Roman"/>
                          <a:cs typeface="Times New Roman"/>
                        </a:rPr>
                        <a:t>% de Reprovação(B)</a:t>
                      </a:r>
                      <a:endParaRPr lang="pt-BR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solidFill>
                            <a:schemeClr val="tx1"/>
                          </a:solidFill>
                          <a:latin typeface="Tahoma"/>
                          <a:ea typeface="Times New Roman"/>
                          <a:cs typeface="Times New Roman"/>
                        </a:rPr>
                        <a:t>% de Repetência [(A)+(B)]</a:t>
                      </a:r>
                      <a:endParaRPr lang="pt-BR" sz="180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5202">
                <a:tc gridSpan="6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>
                          <a:solidFill>
                            <a:schemeClr val="tx1"/>
                          </a:solidFill>
                          <a:latin typeface="Tahoma"/>
                          <a:ea typeface="Times New Roman"/>
                          <a:cs typeface="Times New Roman"/>
                        </a:rPr>
                        <a:t>ENSINO FUNDAMENTAL</a:t>
                      </a:r>
                      <a:endParaRPr lang="pt-BR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215202">
                <a:tc row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>
                          <a:solidFill>
                            <a:schemeClr val="tx1"/>
                          </a:solidFill>
                          <a:latin typeface="Tahoma"/>
                          <a:ea typeface="Times New Roman"/>
                          <a:cs typeface="Times New Roman"/>
                        </a:rPr>
                        <a:t>5ª série ou 6º Ano</a:t>
                      </a:r>
                      <a:endParaRPr lang="pt-BR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solidFill>
                            <a:schemeClr val="tx1"/>
                          </a:solidFill>
                          <a:latin typeface="Tahoma"/>
                          <a:ea typeface="Times New Roman"/>
                          <a:cs typeface="Times New Roman"/>
                        </a:rPr>
                        <a:t>Resultado 2009</a:t>
                      </a:r>
                      <a:endParaRPr lang="pt-BR" sz="180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solidFill>
                            <a:schemeClr val="tx1"/>
                          </a:solidFill>
                          <a:latin typeface="Tahoma"/>
                          <a:ea typeface="Times New Roman"/>
                          <a:cs typeface="Times New Roman"/>
                        </a:rPr>
                        <a:t>32,1</a:t>
                      </a:r>
                      <a:endParaRPr lang="pt-BR" sz="180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>
                          <a:solidFill>
                            <a:schemeClr val="tx1"/>
                          </a:solidFill>
                          <a:latin typeface="Tahoma"/>
                          <a:ea typeface="Times New Roman"/>
                          <a:cs typeface="Times New Roman"/>
                        </a:rPr>
                        <a:t>46,5</a:t>
                      </a:r>
                      <a:endParaRPr lang="pt-BR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solidFill>
                            <a:schemeClr val="tx1"/>
                          </a:solidFill>
                          <a:latin typeface="Tahoma"/>
                          <a:ea typeface="Times New Roman"/>
                          <a:cs typeface="Times New Roman"/>
                        </a:rPr>
                        <a:t>21,4</a:t>
                      </a:r>
                      <a:endParaRPr lang="pt-BR" sz="180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>
                          <a:solidFill>
                            <a:schemeClr val="tx1"/>
                          </a:solidFill>
                          <a:latin typeface="Tahoma"/>
                          <a:ea typeface="Times New Roman"/>
                          <a:cs typeface="Times New Roman"/>
                        </a:rPr>
                        <a:t>67,9</a:t>
                      </a:r>
                      <a:endParaRPr lang="pt-BR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5202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solidFill>
                            <a:schemeClr val="tx1"/>
                          </a:solidFill>
                          <a:latin typeface="Tahoma"/>
                          <a:ea typeface="Times New Roman"/>
                          <a:cs typeface="Times New Roman"/>
                        </a:rPr>
                        <a:t>Resultado 2010</a:t>
                      </a:r>
                      <a:endParaRPr lang="pt-BR" sz="180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solidFill>
                            <a:schemeClr val="tx1"/>
                          </a:solidFill>
                          <a:latin typeface="Tahoma"/>
                          <a:ea typeface="Times New Roman"/>
                          <a:cs typeface="Times New Roman"/>
                        </a:rPr>
                        <a:t>53,8</a:t>
                      </a:r>
                      <a:endParaRPr lang="pt-BR" sz="180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solidFill>
                            <a:schemeClr val="tx1"/>
                          </a:solidFill>
                          <a:latin typeface="Tahoma"/>
                          <a:ea typeface="Times New Roman"/>
                          <a:cs typeface="Times New Roman"/>
                        </a:rPr>
                        <a:t>25,6</a:t>
                      </a:r>
                      <a:endParaRPr lang="pt-BR" sz="180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>
                          <a:solidFill>
                            <a:schemeClr val="tx1"/>
                          </a:solidFill>
                          <a:latin typeface="Tahoma"/>
                          <a:ea typeface="Times New Roman"/>
                          <a:cs typeface="Times New Roman"/>
                        </a:rPr>
                        <a:t>17,9</a:t>
                      </a:r>
                      <a:endParaRPr lang="pt-BR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>
                          <a:solidFill>
                            <a:schemeClr val="tx1"/>
                          </a:solidFill>
                          <a:latin typeface="Tahoma"/>
                          <a:ea typeface="Times New Roman"/>
                          <a:cs typeface="Times New Roman"/>
                        </a:rPr>
                        <a:t>43,5</a:t>
                      </a:r>
                      <a:endParaRPr lang="pt-BR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5202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solidFill>
                            <a:schemeClr val="tx1"/>
                          </a:solidFill>
                          <a:latin typeface="Tahoma"/>
                          <a:ea typeface="Times New Roman"/>
                          <a:cs typeface="Times New Roman"/>
                        </a:rPr>
                        <a:t>META de 2011</a:t>
                      </a:r>
                      <a:endParaRPr lang="pt-BR" sz="180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solidFill>
                            <a:schemeClr val="tx1"/>
                          </a:solidFill>
                          <a:latin typeface="Tahoma"/>
                          <a:ea typeface="Times New Roman"/>
                          <a:cs typeface="Times New Roman"/>
                        </a:rPr>
                        <a:t>0</a:t>
                      </a:r>
                      <a:endParaRPr lang="pt-BR" sz="180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solidFill>
                            <a:schemeClr val="tx1"/>
                          </a:solidFill>
                          <a:latin typeface="Tahoma"/>
                          <a:ea typeface="Times New Roman"/>
                          <a:cs typeface="Times New Roman"/>
                        </a:rPr>
                        <a:t>0</a:t>
                      </a:r>
                      <a:endParaRPr lang="pt-BR" sz="180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>
                          <a:solidFill>
                            <a:schemeClr val="tx1"/>
                          </a:solidFill>
                          <a:latin typeface="Tahoma"/>
                          <a:ea typeface="Times New Roman"/>
                          <a:cs typeface="Times New Roman"/>
                        </a:rPr>
                        <a:t>0</a:t>
                      </a:r>
                      <a:endParaRPr lang="pt-BR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>
                          <a:solidFill>
                            <a:schemeClr val="tx1"/>
                          </a:solidFill>
                          <a:latin typeface="Tahoma"/>
                          <a:ea typeface="Times New Roman"/>
                          <a:cs typeface="Times New Roman"/>
                        </a:rPr>
                        <a:t>0</a:t>
                      </a:r>
                      <a:endParaRPr lang="pt-BR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5202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solidFill>
                            <a:schemeClr val="tx1"/>
                          </a:solidFill>
                          <a:latin typeface="Tahoma"/>
                          <a:ea typeface="Times New Roman"/>
                          <a:cs typeface="Times New Roman"/>
                        </a:rPr>
                        <a:t>META de 2012</a:t>
                      </a:r>
                      <a:endParaRPr lang="pt-BR" sz="180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solidFill>
                            <a:schemeClr val="tx1"/>
                          </a:solidFill>
                          <a:latin typeface="Tahoma"/>
                          <a:ea typeface="Times New Roman"/>
                          <a:cs typeface="Times New Roman"/>
                        </a:rPr>
                        <a:t>0</a:t>
                      </a:r>
                      <a:endParaRPr lang="pt-BR" sz="180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solidFill>
                            <a:schemeClr val="tx1"/>
                          </a:solidFill>
                          <a:latin typeface="Tahoma"/>
                          <a:ea typeface="Times New Roman"/>
                          <a:cs typeface="Times New Roman"/>
                        </a:rPr>
                        <a:t>0</a:t>
                      </a:r>
                      <a:endParaRPr lang="pt-BR" sz="180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>
                          <a:solidFill>
                            <a:schemeClr val="tx1"/>
                          </a:solidFill>
                          <a:latin typeface="Tahoma"/>
                          <a:ea typeface="Times New Roman"/>
                          <a:cs typeface="Times New Roman"/>
                        </a:rPr>
                        <a:t>0</a:t>
                      </a:r>
                      <a:endParaRPr lang="pt-BR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>
                          <a:solidFill>
                            <a:schemeClr val="tx1"/>
                          </a:solidFill>
                          <a:latin typeface="Tahoma"/>
                          <a:ea typeface="Times New Roman"/>
                          <a:cs typeface="Times New Roman"/>
                        </a:rPr>
                        <a:t>0</a:t>
                      </a:r>
                      <a:endParaRPr lang="pt-BR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5202">
                <a:tc row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solidFill>
                            <a:schemeClr val="tx1"/>
                          </a:solidFill>
                          <a:latin typeface="Tahoma"/>
                          <a:ea typeface="Times New Roman"/>
                          <a:cs typeface="Times New Roman"/>
                        </a:rPr>
                        <a:t>6ª série ou 7º Ano</a:t>
                      </a:r>
                      <a:endParaRPr lang="pt-BR" sz="180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solidFill>
                            <a:schemeClr val="tx1"/>
                          </a:solidFill>
                          <a:latin typeface="Tahoma"/>
                          <a:ea typeface="Times New Roman"/>
                          <a:cs typeface="Times New Roman"/>
                        </a:rPr>
                        <a:t>Resultado 2009</a:t>
                      </a:r>
                      <a:endParaRPr lang="pt-BR" sz="180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solidFill>
                            <a:schemeClr val="tx1"/>
                          </a:solidFill>
                          <a:latin typeface="Tahoma"/>
                          <a:ea typeface="Times New Roman"/>
                          <a:cs typeface="Times New Roman"/>
                        </a:rPr>
                        <a:t>65,5</a:t>
                      </a:r>
                      <a:endParaRPr lang="pt-BR" sz="180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solidFill>
                            <a:schemeClr val="tx1"/>
                          </a:solidFill>
                          <a:latin typeface="Tahoma"/>
                          <a:ea typeface="Times New Roman"/>
                          <a:cs typeface="Times New Roman"/>
                        </a:rPr>
                        <a:t>31,1</a:t>
                      </a:r>
                      <a:endParaRPr lang="pt-BR" sz="180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>
                          <a:solidFill>
                            <a:schemeClr val="tx1"/>
                          </a:solidFill>
                          <a:latin typeface="Tahoma"/>
                          <a:ea typeface="Times New Roman"/>
                          <a:cs typeface="Times New Roman"/>
                        </a:rPr>
                        <a:t>3,4</a:t>
                      </a:r>
                      <a:endParaRPr lang="pt-BR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>
                          <a:solidFill>
                            <a:schemeClr val="tx1"/>
                          </a:solidFill>
                          <a:latin typeface="Tahoma"/>
                          <a:ea typeface="Times New Roman"/>
                          <a:cs typeface="Times New Roman"/>
                        </a:rPr>
                        <a:t>34,5</a:t>
                      </a:r>
                      <a:endParaRPr lang="pt-BR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5202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solidFill>
                            <a:schemeClr val="tx1"/>
                          </a:solidFill>
                          <a:latin typeface="Tahoma"/>
                          <a:ea typeface="Times New Roman"/>
                          <a:cs typeface="Times New Roman"/>
                        </a:rPr>
                        <a:t>Resultado 2010</a:t>
                      </a:r>
                      <a:endParaRPr lang="pt-BR" sz="180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solidFill>
                            <a:schemeClr val="tx1"/>
                          </a:solidFill>
                          <a:latin typeface="Tahoma"/>
                          <a:ea typeface="Times New Roman"/>
                          <a:cs typeface="Times New Roman"/>
                        </a:rPr>
                        <a:t>34,5</a:t>
                      </a:r>
                      <a:endParaRPr lang="pt-BR" sz="180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solidFill>
                            <a:schemeClr val="tx1"/>
                          </a:solidFill>
                          <a:latin typeface="Tahoma"/>
                          <a:ea typeface="Times New Roman"/>
                          <a:cs typeface="Times New Roman"/>
                        </a:rPr>
                        <a:t>24,1</a:t>
                      </a:r>
                      <a:endParaRPr lang="pt-BR" sz="180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>
                          <a:solidFill>
                            <a:schemeClr val="tx1"/>
                          </a:solidFill>
                          <a:latin typeface="Tahoma"/>
                          <a:ea typeface="Times New Roman"/>
                          <a:cs typeface="Times New Roman"/>
                        </a:rPr>
                        <a:t>31,0</a:t>
                      </a:r>
                      <a:endParaRPr lang="pt-BR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>
                          <a:solidFill>
                            <a:schemeClr val="tx1"/>
                          </a:solidFill>
                          <a:latin typeface="Tahoma"/>
                          <a:ea typeface="Times New Roman"/>
                          <a:cs typeface="Times New Roman"/>
                        </a:rPr>
                        <a:t>55,1</a:t>
                      </a:r>
                      <a:endParaRPr lang="pt-BR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5202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solidFill>
                            <a:schemeClr val="tx1"/>
                          </a:solidFill>
                          <a:latin typeface="Tahoma"/>
                          <a:ea typeface="Times New Roman"/>
                          <a:cs typeface="Times New Roman"/>
                        </a:rPr>
                        <a:t>META de 2011</a:t>
                      </a:r>
                      <a:endParaRPr lang="pt-BR" sz="180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solidFill>
                            <a:schemeClr val="tx1"/>
                          </a:solidFill>
                          <a:latin typeface="Tahoma"/>
                          <a:ea typeface="Times New Roman"/>
                          <a:cs typeface="Times New Roman"/>
                        </a:rPr>
                        <a:t>0</a:t>
                      </a:r>
                      <a:endParaRPr lang="pt-BR" sz="180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solidFill>
                            <a:schemeClr val="tx1"/>
                          </a:solidFill>
                          <a:latin typeface="Tahoma"/>
                          <a:ea typeface="Times New Roman"/>
                          <a:cs typeface="Times New Roman"/>
                        </a:rPr>
                        <a:t>0</a:t>
                      </a:r>
                      <a:endParaRPr lang="pt-BR" sz="180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solidFill>
                            <a:schemeClr val="tx1"/>
                          </a:solidFill>
                          <a:latin typeface="Tahoma"/>
                          <a:ea typeface="Times New Roman"/>
                          <a:cs typeface="Times New Roman"/>
                        </a:rPr>
                        <a:t>0</a:t>
                      </a:r>
                      <a:endParaRPr lang="pt-BR" sz="180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>
                          <a:solidFill>
                            <a:schemeClr val="tx1"/>
                          </a:solidFill>
                          <a:latin typeface="Tahoma"/>
                          <a:ea typeface="Times New Roman"/>
                          <a:cs typeface="Times New Roman"/>
                        </a:rPr>
                        <a:t>0</a:t>
                      </a:r>
                      <a:endParaRPr lang="pt-BR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5202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solidFill>
                            <a:schemeClr val="tx1"/>
                          </a:solidFill>
                          <a:latin typeface="Tahoma"/>
                          <a:ea typeface="Times New Roman"/>
                          <a:cs typeface="Times New Roman"/>
                        </a:rPr>
                        <a:t>META de 2012</a:t>
                      </a:r>
                      <a:endParaRPr lang="pt-BR" sz="180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solidFill>
                            <a:schemeClr val="tx1"/>
                          </a:solidFill>
                          <a:latin typeface="Tahoma"/>
                          <a:ea typeface="Times New Roman"/>
                          <a:cs typeface="Times New Roman"/>
                        </a:rPr>
                        <a:t>0</a:t>
                      </a:r>
                      <a:endParaRPr lang="pt-BR" sz="180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solidFill>
                            <a:schemeClr val="tx1"/>
                          </a:solidFill>
                          <a:latin typeface="Tahoma"/>
                          <a:ea typeface="Times New Roman"/>
                          <a:cs typeface="Times New Roman"/>
                        </a:rPr>
                        <a:t>0</a:t>
                      </a:r>
                      <a:endParaRPr lang="pt-BR" sz="180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solidFill>
                            <a:schemeClr val="tx1"/>
                          </a:solidFill>
                          <a:latin typeface="Tahoma"/>
                          <a:ea typeface="Times New Roman"/>
                          <a:cs typeface="Times New Roman"/>
                        </a:rPr>
                        <a:t>0</a:t>
                      </a:r>
                      <a:endParaRPr lang="pt-BR" sz="180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>
                          <a:solidFill>
                            <a:schemeClr val="tx1"/>
                          </a:solidFill>
                          <a:latin typeface="Tahoma"/>
                          <a:ea typeface="Times New Roman"/>
                          <a:cs typeface="Times New Roman"/>
                        </a:rPr>
                        <a:t>0</a:t>
                      </a:r>
                      <a:endParaRPr lang="pt-BR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5202">
                <a:tc row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solidFill>
                            <a:schemeClr val="tx1"/>
                          </a:solidFill>
                          <a:latin typeface="Tahoma"/>
                          <a:ea typeface="Times New Roman"/>
                          <a:cs typeface="Times New Roman"/>
                        </a:rPr>
                        <a:t>7ª série ou 8º Ano</a:t>
                      </a:r>
                      <a:endParaRPr lang="pt-BR" sz="180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solidFill>
                            <a:schemeClr val="tx1"/>
                          </a:solidFill>
                          <a:latin typeface="Tahoma"/>
                          <a:ea typeface="Times New Roman"/>
                          <a:cs typeface="Times New Roman"/>
                        </a:rPr>
                        <a:t>Resultado 2009</a:t>
                      </a:r>
                      <a:endParaRPr lang="pt-BR" sz="180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solidFill>
                            <a:schemeClr val="tx1"/>
                          </a:solidFill>
                          <a:latin typeface="Tahoma"/>
                          <a:ea typeface="Times New Roman"/>
                          <a:cs typeface="Times New Roman"/>
                        </a:rPr>
                        <a:t>73,3</a:t>
                      </a:r>
                      <a:endParaRPr lang="pt-BR" sz="180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solidFill>
                            <a:schemeClr val="tx1"/>
                          </a:solidFill>
                          <a:latin typeface="Tahoma"/>
                          <a:ea typeface="Times New Roman"/>
                          <a:cs typeface="Times New Roman"/>
                        </a:rPr>
                        <a:t>20</a:t>
                      </a:r>
                      <a:endParaRPr lang="pt-BR" sz="180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solidFill>
                            <a:schemeClr val="tx1"/>
                          </a:solidFill>
                          <a:latin typeface="Tahoma"/>
                          <a:ea typeface="Times New Roman"/>
                          <a:cs typeface="Times New Roman"/>
                        </a:rPr>
                        <a:t>6,7</a:t>
                      </a:r>
                      <a:endParaRPr lang="pt-BR" sz="180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>
                          <a:solidFill>
                            <a:schemeClr val="tx1"/>
                          </a:solidFill>
                          <a:latin typeface="Tahoma"/>
                          <a:ea typeface="Times New Roman"/>
                          <a:cs typeface="Times New Roman"/>
                        </a:rPr>
                        <a:t>26,7</a:t>
                      </a:r>
                      <a:endParaRPr lang="pt-BR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5202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solidFill>
                            <a:schemeClr val="tx1"/>
                          </a:solidFill>
                          <a:latin typeface="Tahoma"/>
                          <a:ea typeface="Times New Roman"/>
                          <a:cs typeface="Times New Roman"/>
                        </a:rPr>
                        <a:t>Resultado 2010</a:t>
                      </a:r>
                      <a:endParaRPr lang="pt-BR" sz="180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solidFill>
                            <a:schemeClr val="tx1"/>
                          </a:solidFill>
                          <a:latin typeface="Tahoma"/>
                          <a:ea typeface="Times New Roman"/>
                          <a:cs typeface="Times New Roman"/>
                        </a:rPr>
                        <a:t>65</a:t>
                      </a:r>
                      <a:endParaRPr lang="pt-BR" sz="180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solidFill>
                            <a:schemeClr val="tx1"/>
                          </a:solidFill>
                          <a:latin typeface="Tahoma"/>
                          <a:ea typeface="Times New Roman"/>
                          <a:cs typeface="Times New Roman"/>
                        </a:rPr>
                        <a:t>10</a:t>
                      </a:r>
                      <a:endParaRPr lang="pt-BR" sz="180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solidFill>
                            <a:schemeClr val="tx1"/>
                          </a:solidFill>
                          <a:latin typeface="Tahoma"/>
                          <a:ea typeface="Times New Roman"/>
                          <a:cs typeface="Times New Roman"/>
                        </a:rPr>
                        <a:t>15</a:t>
                      </a:r>
                      <a:endParaRPr lang="pt-BR" sz="180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 smtClean="0">
                          <a:solidFill>
                            <a:schemeClr val="tx1"/>
                          </a:solidFill>
                          <a:latin typeface="Tahoma"/>
                          <a:ea typeface="Times New Roman"/>
                          <a:cs typeface="Times New Roman"/>
                        </a:rPr>
                        <a:t>25,0</a:t>
                      </a:r>
                      <a:endParaRPr lang="pt-BR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5202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solidFill>
                            <a:schemeClr val="tx1"/>
                          </a:solidFill>
                          <a:latin typeface="Tahoma"/>
                          <a:ea typeface="Times New Roman"/>
                          <a:cs typeface="Times New Roman"/>
                        </a:rPr>
                        <a:t>META de 2011</a:t>
                      </a:r>
                      <a:endParaRPr lang="pt-BR" sz="180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solidFill>
                            <a:schemeClr val="tx1"/>
                          </a:solidFill>
                          <a:latin typeface="Tahoma"/>
                          <a:ea typeface="Times New Roman"/>
                          <a:cs typeface="Times New Roman"/>
                        </a:rPr>
                        <a:t>0</a:t>
                      </a:r>
                      <a:endParaRPr lang="pt-BR" sz="180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solidFill>
                            <a:schemeClr val="tx1"/>
                          </a:solidFill>
                          <a:latin typeface="Tahoma"/>
                          <a:ea typeface="Times New Roman"/>
                          <a:cs typeface="Times New Roman"/>
                        </a:rPr>
                        <a:t>0</a:t>
                      </a:r>
                      <a:endParaRPr lang="pt-BR" sz="180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solidFill>
                            <a:schemeClr val="tx1"/>
                          </a:solidFill>
                          <a:latin typeface="Tahoma"/>
                          <a:ea typeface="Times New Roman"/>
                          <a:cs typeface="Times New Roman"/>
                        </a:rPr>
                        <a:t>0</a:t>
                      </a:r>
                      <a:endParaRPr lang="pt-BR" sz="180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>
                          <a:solidFill>
                            <a:schemeClr val="tx1"/>
                          </a:solidFill>
                          <a:latin typeface="Tahoma"/>
                          <a:ea typeface="Times New Roman"/>
                          <a:cs typeface="Times New Roman"/>
                        </a:rPr>
                        <a:t>0</a:t>
                      </a:r>
                      <a:endParaRPr lang="pt-BR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5202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solidFill>
                            <a:schemeClr val="tx1"/>
                          </a:solidFill>
                          <a:latin typeface="Tahoma"/>
                          <a:ea typeface="Times New Roman"/>
                          <a:cs typeface="Times New Roman"/>
                        </a:rPr>
                        <a:t>META de 2012</a:t>
                      </a:r>
                      <a:endParaRPr lang="pt-BR" sz="180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solidFill>
                            <a:schemeClr val="tx1"/>
                          </a:solidFill>
                          <a:latin typeface="Tahoma"/>
                          <a:ea typeface="Times New Roman"/>
                          <a:cs typeface="Times New Roman"/>
                        </a:rPr>
                        <a:t>0</a:t>
                      </a:r>
                      <a:endParaRPr lang="pt-BR" sz="180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solidFill>
                            <a:schemeClr val="tx1"/>
                          </a:solidFill>
                          <a:latin typeface="Tahoma"/>
                          <a:ea typeface="Times New Roman"/>
                          <a:cs typeface="Times New Roman"/>
                        </a:rPr>
                        <a:t>0</a:t>
                      </a:r>
                      <a:endParaRPr lang="pt-BR" sz="180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solidFill>
                            <a:schemeClr val="tx1"/>
                          </a:solidFill>
                          <a:latin typeface="Tahoma"/>
                          <a:ea typeface="Times New Roman"/>
                          <a:cs typeface="Times New Roman"/>
                        </a:rPr>
                        <a:t>0</a:t>
                      </a:r>
                      <a:endParaRPr lang="pt-BR" sz="180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>
                          <a:solidFill>
                            <a:schemeClr val="tx1"/>
                          </a:solidFill>
                          <a:latin typeface="Tahoma"/>
                          <a:ea typeface="Times New Roman"/>
                          <a:cs typeface="Times New Roman"/>
                        </a:rPr>
                        <a:t>0</a:t>
                      </a:r>
                      <a:endParaRPr lang="pt-BR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5202">
                <a:tc row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solidFill>
                            <a:schemeClr val="tx1"/>
                          </a:solidFill>
                          <a:latin typeface="Tahoma"/>
                          <a:ea typeface="Times New Roman"/>
                          <a:cs typeface="Times New Roman"/>
                        </a:rPr>
                        <a:t>8ª série ou 9º Ano</a:t>
                      </a:r>
                      <a:endParaRPr lang="pt-BR" sz="180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solidFill>
                            <a:schemeClr val="tx1"/>
                          </a:solidFill>
                          <a:latin typeface="Tahoma"/>
                          <a:ea typeface="Times New Roman"/>
                          <a:cs typeface="Times New Roman"/>
                        </a:rPr>
                        <a:t>Resultado 2009</a:t>
                      </a:r>
                      <a:endParaRPr lang="pt-BR" sz="180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solidFill>
                            <a:schemeClr val="tx1"/>
                          </a:solidFill>
                          <a:latin typeface="Tahoma"/>
                          <a:ea typeface="Times New Roman"/>
                          <a:cs typeface="Times New Roman"/>
                        </a:rPr>
                        <a:t>64,3</a:t>
                      </a:r>
                      <a:endParaRPr lang="pt-BR" sz="180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solidFill>
                            <a:schemeClr val="tx1"/>
                          </a:solidFill>
                          <a:latin typeface="Tahoma"/>
                          <a:ea typeface="Times New Roman"/>
                          <a:cs typeface="Times New Roman"/>
                        </a:rPr>
                        <a:t>28,6</a:t>
                      </a:r>
                      <a:endParaRPr lang="pt-BR" sz="180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solidFill>
                            <a:schemeClr val="tx1"/>
                          </a:solidFill>
                          <a:latin typeface="Tahoma"/>
                          <a:ea typeface="Times New Roman"/>
                          <a:cs typeface="Times New Roman"/>
                        </a:rPr>
                        <a:t>7,1</a:t>
                      </a:r>
                      <a:endParaRPr lang="pt-BR" sz="180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>
                          <a:solidFill>
                            <a:schemeClr val="tx1"/>
                          </a:solidFill>
                          <a:latin typeface="Tahoma"/>
                          <a:ea typeface="Times New Roman"/>
                          <a:cs typeface="Times New Roman"/>
                        </a:rPr>
                        <a:t>35,7</a:t>
                      </a:r>
                      <a:endParaRPr lang="pt-BR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5202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solidFill>
                            <a:schemeClr val="tx1"/>
                          </a:solidFill>
                          <a:latin typeface="Tahoma"/>
                          <a:ea typeface="Times New Roman"/>
                          <a:cs typeface="Times New Roman"/>
                        </a:rPr>
                        <a:t>Resultado 2010</a:t>
                      </a:r>
                      <a:endParaRPr lang="pt-BR" sz="180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solidFill>
                            <a:schemeClr val="tx1"/>
                          </a:solidFill>
                          <a:latin typeface="Tahoma"/>
                          <a:ea typeface="Times New Roman"/>
                          <a:cs typeface="Times New Roman"/>
                        </a:rPr>
                        <a:t>64,3</a:t>
                      </a:r>
                      <a:endParaRPr lang="pt-BR" sz="180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solidFill>
                            <a:schemeClr val="tx1"/>
                          </a:solidFill>
                          <a:latin typeface="Tahoma"/>
                          <a:ea typeface="Times New Roman"/>
                          <a:cs typeface="Times New Roman"/>
                        </a:rPr>
                        <a:t>14,3</a:t>
                      </a:r>
                      <a:endParaRPr lang="pt-BR" sz="180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>
                          <a:solidFill>
                            <a:schemeClr val="tx1"/>
                          </a:solidFill>
                          <a:latin typeface="Tahoma"/>
                          <a:ea typeface="Times New Roman"/>
                          <a:cs typeface="Times New Roman"/>
                        </a:rPr>
                        <a:t>17,9</a:t>
                      </a:r>
                      <a:endParaRPr lang="pt-BR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>
                          <a:solidFill>
                            <a:schemeClr val="tx1"/>
                          </a:solidFill>
                          <a:latin typeface="Tahoma"/>
                          <a:ea typeface="Times New Roman"/>
                          <a:cs typeface="Times New Roman"/>
                        </a:rPr>
                        <a:t>32,2</a:t>
                      </a:r>
                      <a:endParaRPr lang="pt-BR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5202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solidFill>
                            <a:schemeClr val="tx1"/>
                          </a:solidFill>
                          <a:latin typeface="Tahoma"/>
                          <a:ea typeface="Times New Roman"/>
                          <a:cs typeface="Times New Roman"/>
                        </a:rPr>
                        <a:t>META de 2011</a:t>
                      </a:r>
                      <a:endParaRPr lang="pt-BR" sz="180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solidFill>
                            <a:schemeClr val="tx1"/>
                          </a:solidFill>
                          <a:latin typeface="Tahoma"/>
                          <a:ea typeface="Times New Roman"/>
                          <a:cs typeface="Times New Roman"/>
                        </a:rPr>
                        <a:t>0</a:t>
                      </a:r>
                      <a:endParaRPr lang="pt-BR" sz="180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solidFill>
                            <a:schemeClr val="tx1"/>
                          </a:solidFill>
                          <a:latin typeface="Tahoma"/>
                          <a:ea typeface="Times New Roman"/>
                          <a:cs typeface="Times New Roman"/>
                        </a:rPr>
                        <a:t>0</a:t>
                      </a:r>
                      <a:endParaRPr lang="pt-BR" sz="180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solidFill>
                            <a:schemeClr val="tx1"/>
                          </a:solidFill>
                          <a:latin typeface="Tahoma"/>
                          <a:ea typeface="Times New Roman"/>
                          <a:cs typeface="Times New Roman"/>
                        </a:rPr>
                        <a:t>0</a:t>
                      </a:r>
                      <a:endParaRPr lang="pt-BR" sz="180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>
                          <a:solidFill>
                            <a:schemeClr val="tx1"/>
                          </a:solidFill>
                          <a:latin typeface="Tahoma"/>
                          <a:ea typeface="Times New Roman"/>
                          <a:cs typeface="Times New Roman"/>
                        </a:rPr>
                        <a:t>0</a:t>
                      </a:r>
                      <a:endParaRPr lang="pt-BR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5202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solidFill>
                            <a:schemeClr val="tx1"/>
                          </a:solidFill>
                          <a:latin typeface="Tahoma"/>
                          <a:ea typeface="Times New Roman"/>
                          <a:cs typeface="Times New Roman"/>
                        </a:rPr>
                        <a:t>META de 2012</a:t>
                      </a:r>
                      <a:endParaRPr lang="pt-BR" sz="180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>
                          <a:solidFill>
                            <a:schemeClr val="tx1"/>
                          </a:solidFill>
                          <a:latin typeface="Tahoma"/>
                          <a:ea typeface="Times New Roman"/>
                          <a:cs typeface="Times New Roman"/>
                        </a:rPr>
                        <a:t>0</a:t>
                      </a:r>
                      <a:endParaRPr lang="pt-BR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>
                          <a:solidFill>
                            <a:schemeClr val="tx1"/>
                          </a:solidFill>
                          <a:latin typeface="Tahoma"/>
                          <a:ea typeface="Times New Roman"/>
                          <a:cs typeface="Times New Roman"/>
                        </a:rPr>
                        <a:t>0</a:t>
                      </a:r>
                      <a:endParaRPr lang="pt-BR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solidFill>
                            <a:schemeClr val="tx1"/>
                          </a:solidFill>
                          <a:latin typeface="Tahoma"/>
                          <a:ea typeface="Times New Roman"/>
                          <a:cs typeface="Times New Roman"/>
                        </a:rPr>
                        <a:t>0</a:t>
                      </a:r>
                      <a:endParaRPr lang="pt-BR" sz="180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>
                          <a:solidFill>
                            <a:schemeClr val="tx1"/>
                          </a:solidFill>
                          <a:latin typeface="Tahoma"/>
                          <a:ea typeface="Times New Roman"/>
                          <a:cs typeface="Times New Roman"/>
                        </a:rPr>
                        <a:t>0</a:t>
                      </a:r>
                      <a:endParaRPr lang="pt-BR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2087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" name="Retângulo 16"/>
          <p:cNvSpPr/>
          <p:nvPr/>
        </p:nvSpPr>
        <p:spPr>
          <a:xfrm>
            <a:off x="2627784" y="1484784"/>
            <a:ext cx="6177205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pt-BR" sz="4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INDICADORES DA ESCOLA</a:t>
            </a:r>
            <a:endParaRPr lang="pt-BR" sz="4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5361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1" name="Tabela 10"/>
          <p:cNvGraphicFramePr>
            <a:graphicFrameLocks noGrp="1"/>
          </p:cNvGraphicFramePr>
          <p:nvPr/>
        </p:nvGraphicFramePr>
        <p:xfrm>
          <a:off x="395536" y="2204864"/>
          <a:ext cx="6096000" cy="234379"/>
        </p:xfrm>
        <a:graphic>
          <a:graphicData uri="http://schemas.openxmlformats.org/drawingml/2006/table">
            <a:tbl>
              <a:tblPr/>
              <a:tblGrid>
                <a:gridCol w="6096000"/>
              </a:tblGrid>
              <a:tr h="1905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100" b="1" dirty="0">
                          <a:solidFill>
                            <a:srgbClr val="005CA1"/>
                          </a:solidFill>
                          <a:latin typeface="Tahoma"/>
                          <a:ea typeface="Times New Roman"/>
                          <a:cs typeface="Times New Roman"/>
                        </a:rPr>
                        <a:t>RESULTADOS E METAS DE INDICADORES DE MOVIMENTO E RENDIMENTO ESCOLAR</a:t>
                      </a:r>
                      <a:endParaRPr lang="pt-BR" sz="16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546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DF"/>
                    </a:solidFill>
                  </a:tcPr>
                </a:tc>
              </a:tr>
            </a:tbl>
          </a:graphicData>
        </a:graphic>
      </p:graphicFrame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0" name="Tabela 9"/>
          <p:cNvGraphicFramePr>
            <a:graphicFrameLocks noGrp="1"/>
          </p:cNvGraphicFramePr>
          <p:nvPr/>
        </p:nvGraphicFramePr>
        <p:xfrm>
          <a:off x="323528" y="2564904"/>
          <a:ext cx="8424936" cy="4032449"/>
        </p:xfrm>
        <a:graphic>
          <a:graphicData uri="http://schemas.openxmlformats.org/drawingml/2006/table">
            <a:tbl>
              <a:tblPr/>
              <a:tblGrid>
                <a:gridCol w="1404156"/>
                <a:gridCol w="1404156"/>
                <a:gridCol w="1404156"/>
                <a:gridCol w="1404156"/>
                <a:gridCol w="1404156"/>
                <a:gridCol w="1404156"/>
              </a:tblGrid>
              <a:tr h="43819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>
                          <a:solidFill>
                            <a:schemeClr val="tx1"/>
                          </a:solidFill>
                          <a:latin typeface="Tahoma"/>
                          <a:ea typeface="Times New Roman"/>
                          <a:cs typeface="Times New Roman"/>
                        </a:rPr>
                        <a:t>Nível de Ensino e Série/Ano</a:t>
                      </a:r>
                      <a:endParaRPr lang="pt-BR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>
                          <a:solidFill>
                            <a:schemeClr val="tx1"/>
                          </a:solidFill>
                          <a:latin typeface="Tahoma"/>
                          <a:ea typeface="Times New Roman"/>
                          <a:cs typeface="Times New Roman"/>
                        </a:rPr>
                        <a:t>Resultados Observados e Metas</a:t>
                      </a:r>
                      <a:endParaRPr lang="pt-BR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>
                          <a:solidFill>
                            <a:schemeClr val="tx1"/>
                          </a:solidFill>
                          <a:latin typeface="Tahoma"/>
                          <a:ea typeface="Times New Roman"/>
                          <a:cs typeface="Times New Roman"/>
                        </a:rPr>
                        <a:t>% de Aprovação</a:t>
                      </a:r>
                      <a:endParaRPr lang="pt-BR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>
                          <a:solidFill>
                            <a:schemeClr val="tx1"/>
                          </a:solidFill>
                          <a:latin typeface="Tahoma"/>
                          <a:ea typeface="Times New Roman"/>
                          <a:cs typeface="Times New Roman"/>
                        </a:rPr>
                        <a:t>% de Abandono(A)</a:t>
                      </a:r>
                      <a:endParaRPr lang="pt-BR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>
                          <a:solidFill>
                            <a:schemeClr val="tx1"/>
                          </a:solidFill>
                          <a:latin typeface="Tahoma"/>
                          <a:ea typeface="Times New Roman"/>
                          <a:cs typeface="Times New Roman"/>
                        </a:rPr>
                        <a:t>% de Reprovação(B)</a:t>
                      </a:r>
                      <a:endParaRPr lang="pt-BR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solidFill>
                            <a:schemeClr val="tx1"/>
                          </a:solidFill>
                          <a:latin typeface="Tahoma"/>
                          <a:ea typeface="Times New Roman"/>
                          <a:cs typeface="Times New Roman"/>
                        </a:rPr>
                        <a:t>% de Repetência [(A)+(B)]</a:t>
                      </a:r>
                      <a:endParaRPr lang="pt-BR" sz="180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1427">
                <a:tc gridSpan="6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>
                          <a:solidFill>
                            <a:schemeClr val="tx1"/>
                          </a:solidFill>
                          <a:latin typeface="Tahoma"/>
                          <a:ea typeface="Times New Roman"/>
                          <a:cs typeface="Times New Roman"/>
                        </a:rPr>
                        <a:t>ENSINO MEDIO</a:t>
                      </a:r>
                      <a:endParaRPr lang="pt-BR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211427">
                <a:tc row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solidFill>
                            <a:schemeClr val="tx1"/>
                          </a:solidFill>
                          <a:latin typeface="Tahoma"/>
                          <a:ea typeface="Times New Roman"/>
                          <a:cs typeface="Times New Roman"/>
                        </a:rPr>
                        <a:t>1º Ano</a:t>
                      </a:r>
                      <a:endParaRPr lang="pt-BR" sz="180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>
                          <a:solidFill>
                            <a:schemeClr val="tx1"/>
                          </a:solidFill>
                          <a:latin typeface="Tahoma"/>
                          <a:ea typeface="Times New Roman"/>
                          <a:cs typeface="Times New Roman"/>
                        </a:rPr>
                        <a:t>Resultado 2009</a:t>
                      </a:r>
                      <a:endParaRPr lang="pt-BR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solidFill>
                            <a:schemeClr val="tx1"/>
                          </a:solidFill>
                          <a:latin typeface="Tahoma"/>
                          <a:ea typeface="Times New Roman"/>
                          <a:cs typeface="Times New Roman"/>
                        </a:rPr>
                        <a:t>42,1</a:t>
                      </a:r>
                      <a:endParaRPr lang="pt-BR" sz="180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solidFill>
                            <a:schemeClr val="tx1"/>
                          </a:solidFill>
                          <a:latin typeface="Tahoma"/>
                          <a:ea typeface="Times New Roman"/>
                          <a:cs typeface="Times New Roman"/>
                        </a:rPr>
                        <a:t>47,5</a:t>
                      </a:r>
                      <a:endParaRPr lang="pt-BR" sz="180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>
                          <a:solidFill>
                            <a:schemeClr val="tx1"/>
                          </a:solidFill>
                          <a:latin typeface="Tahoma"/>
                          <a:ea typeface="Times New Roman"/>
                          <a:cs typeface="Times New Roman"/>
                        </a:rPr>
                        <a:t>10,4</a:t>
                      </a:r>
                      <a:endParaRPr lang="pt-BR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>
                          <a:solidFill>
                            <a:schemeClr val="tx1"/>
                          </a:solidFill>
                          <a:latin typeface="Tahoma"/>
                          <a:ea typeface="Times New Roman"/>
                          <a:cs typeface="Times New Roman"/>
                        </a:rPr>
                        <a:t>57,9</a:t>
                      </a:r>
                      <a:endParaRPr lang="pt-BR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1427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solidFill>
                            <a:schemeClr val="tx1"/>
                          </a:solidFill>
                          <a:latin typeface="Tahoma"/>
                          <a:ea typeface="Times New Roman"/>
                          <a:cs typeface="Times New Roman"/>
                        </a:rPr>
                        <a:t>Resultado 2010</a:t>
                      </a:r>
                      <a:endParaRPr lang="pt-BR" sz="180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 smtClean="0">
                          <a:solidFill>
                            <a:schemeClr val="tx1"/>
                          </a:solidFill>
                          <a:latin typeface="Tahoma"/>
                          <a:ea typeface="Times New Roman"/>
                          <a:cs typeface="Times New Roman"/>
                        </a:rPr>
                        <a:t>41,1</a:t>
                      </a:r>
                      <a:endParaRPr lang="pt-BR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 smtClean="0">
                          <a:solidFill>
                            <a:schemeClr val="tx1"/>
                          </a:solidFill>
                          <a:latin typeface="Tahoma"/>
                          <a:ea typeface="Times New Roman"/>
                          <a:cs typeface="Times New Roman"/>
                        </a:rPr>
                        <a:t>53,6</a:t>
                      </a:r>
                      <a:endParaRPr lang="pt-BR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 smtClean="0">
                          <a:solidFill>
                            <a:schemeClr val="tx1"/>
                          </a:solidFill>
                          <a:latin typeface="Tahoma"/>
                          <a:ea typeface="Times New Roman"/>
                          <a:cs typeface="Times New Roman"/>
                        </a:rPr>
                        <a:t>5,4</a:t>
                      </a:r>
                      <a:endParaRPr lang="pt-BR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 smtClean="0">
                          <a:solidFill>
                            <a:schemeClr val="tx1"/>
                          </a:solidFill>
                          <a:latin typeface="Tahoma"/>
                          <a:ea typeface="Times New Roman"/>
                          <a:cs typeface="Times New Roman"/>
                        </a:rPr>
                        <a:t>59,0</a:t>
                      </a:r>
                      <a:endParaRPr lang="pt-BR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1427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solidFill>
                            <a:schemeClr val="tx1"/>
                          </a:solidFill>
                          <a:latin typeface="Tahoma"/>
                          <a:ea typeface="Times New Roman"/>
                          <a:cs typeface="Times New Roman"/>
                        </a:rPr>
                        <a:t>META de 2011</a:t>
                      </a:r>
                      <a:endParaRPr lang="pt-BR" sz="180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solidFill>
                            <a:schemeClr val="tx1"/>
                          </a:solidFill>
                          <a:latin typeface="Tahoma"/>
                          <a:ea typeface="Times New Roman"/>
                          <a:cs typeface="Times New Roman"/>
                        </a:rPr>
                        <a:t>0</a:t>
                      </a:r>
                      <a:endParaRPr lang="pt-BR" sz="180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solidFill>
                            <a:schemeClr val="tx1"/>
                          </a:solidFill>
                          <a:latin typeface="Tahoma"/>
                          <a:ea typeface="Times New Roman"/>
                          <a:cs typeface="Times New Roman"/>
                        </a:rPr>
                        <a:t>0</a:t>
                      </a:r>
                      <a:endParaRPr lang="pt-BR" sz="180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>
                          <a:solidFill>
                            <a:schemeClr val="tx1"/>
                          </a:solidFill>
                          <a:latin typeface="Tahoma"/>
                          <a:ea typeface="Times New Roman"/>
                          <a:cs typeface="Times New Roman"/>
                        </a:rPr>
                        <a:t>0</a:t>
                      </a:r>
                      <a:endParaRPr lang="pt-BR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>
                          <a:solidFill>
                            <a:schemeClr val="tx1"/>
                          </a:solidFill>
                          <a:latin typeface="Tahoma"/>
                          <a:ea typeface="Times New Roman"/>
                          <a:cs typeface="Times New Roman"/>
                        </a:rPr>
                        <a:t>0</a:t>
                      </a:r>
                      <a:endParaRPr lang="pt-BR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1427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solidFill>
                            <a:schemeClr val="tx1"/>
                          </a:solidFill>
                          <a:latin typeface="Tahoma"/>
                          <a:ea typeface="Times New Roman"/>
                          <a:cs typeface="Times New Roman"/>
                        </a:rPr>
                        <a:t>META de 2012</a:t>
                      </a:r>
                      <a:endParaRPr lang="pt-BR" sz="180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solidFill>
                            <a:schemeClr val="tx1"/>
                          </a:solidFill>
                          <a:latin typeface="Tahoma"/>
                          <a:ea typeface="Times New Roman"/>
                          <a:cs typeface="Times New Roman"/>
                        </a:rPr>
                        <a:t>0</a:t>
                      </a:r>
                      <a:endParaRPr lang="pt-BR" sz="180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solidFill>
                            <a:schemeClr val="tx1"/>
                          </a:solidFill>
                          <a:latin typeface="Tahoma"/>
                          <a:ea typeface="Times New Roman"/>
                          <a:cs typeface="Times New Roman"/>
                        </a:rPr>
                        <a:t>0</a:t>
                      </a:r>
                      <a:endParaRPr lang="pt-BR" sz="180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solidFill>
                            <a:schemeClr val="tx1"/>
                          </a:solidFill>
                          <a:latin typeface="Tahoma"/>
                          <a:ea typeface="Times New Roman"/>
                          <a:cs typeface="Times New Roman"/>
                        </a:rPr>
                        <a:t>0</a:t>
                      </a:r>
                      <a:endParaRPr lang="pt-BR" sz="180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>
                          <a:solidFill>
                            <a:schemeClr val="tx1"/>
                          </a:solidFill>
                          <a:latin typeface="Tahoma"/>
                          <a:ea typeface="Times New Roman"/>
                          <a:cs typeface="Times New Roman"/>
                        </a:rPr>
                        <a:t>0</a:t>
                      </a:r>
                      <a:endParaRPr lang="pt-BR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1427">
                <a:tc row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solidFill>
                            <a:schemeClr val="tx1"/>
                          </a:solidFill>
                          <a:latin typeface="Tahoma"/>
                          <a:ea typeface="Times New Roman"/>
                          <a:cs typeface="Times New Roman"/>
                        </a:rPr>
                        <a:t>2º Ano</a:t>
                      </a:r>
                      <a:endParaRPr lang="pt-BR" sz="180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solidFill>
                            <a:schemeClr val="tx1"/>
                          </a:solidFill>
                          <a:latin typeface="Tahoma"/>
                          <a:ea typeface="Times New Roman"/>
                          <a:cs typeface="Times New Roman"/>
                        </a:rPr>
                        <a:t>Resultado 2009</a:t>
                      </a:r>
                      <a:endParaRPr lang="pt-BR" sz="180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solidFill>
                            <a:schemeClr val="tx1"/>
                          </a:solidFill>
                          <a:latin typeface="Tahoma"/>
                          <a:ea typeface="Times New Roman"/>
                          <a:cs typeface="Times New Roman"/>
                        </a:rPr>
                        <a:t>78,1</a:t>
                      </a:r>
                      <a:endParaRPr lang="pt-BR" sz="180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solidFill>
                            <a:schemeClr val="tx1"/>
                          </a:solidFill>
                          <a:latin typeface="Tahoma"/>
                          <a:ea typeface="Times New Roman"/>
                          <a:cs typeface="Times New Roman"/>
                        </a:rPr>
                        <a:t>21,9</a:t>
                      </a:r>
                      <a:endParaRPr lang="pt-BR" sz="180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solidFill>
                            <a:schemeClr val="tx1"/>
                          </a:solidFill>
                          <a:latin typeface="Tahoma"/>
                          <a:ea typeface="Times New Roman"/>
                          <a:cs typeface="Times New Roman"/>
                        </a:rPr>
                        <a:t>0</a:t>
                      </a:r>
                      <a:endParaRPr lang="pt-BR" sz="180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>
                          <a:solidFill>
                            <a:schemeClr val="tx1"/>
                          </a:solidFill>
                          <a:latin typeface="Tahoma"/>
                          <a:ea typeface="Times New Roman"/>
                          <a:cs typeface="Times New Roman"/>
                        </a:rPr>
                        <a:t>21,9</a:t>
                      </a:r>
                      <a:endParaRPr lang="pt-BR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1427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solidFill>
                            <a:schemeClr val="tx1"/>
                          </a:solidFill>
                          <a:latin typeface="Tahoma"/>
                          <a:ea typeface="Times New Roman"/>
                          <a:cs typeface="Times New Roman"/>
                        </a:rPr>
                        <a:t>Resultado 2010</a:t>
                      </a:r>
                      <a:endParaRPr lang="pt-BR" sz="180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 smtClean="0">
                          <a:solidFill>
                            <a:schemeClr val="tx1"/>
                          </a:solidFill>
                          <a:latin typeface="Tahoma"/>
                          <a:ea typeface="Times New Roman"/>
                          <a:cs typeface="Times New Roman"/>
                        </a:rPr>
                        <a:t>62,0</a:t>
                      </a:r>
                      <a:endParaRPr lang="pt-BR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 smtClean="0">
                          <a:solidFill>
                            <a:schemeClr val="tx1"/>
                          </a:solidFill>
                          <a:latin typeface="Tahoma"/>
                          <a:ea typeface="Times New Roman"/>
                          <a:cs typeface="Times New Roman"/>
                        </a:rPr>
                        <a:t>23,7</a:t>
                      </a:r>
                      <a:endParaRPr lang="pt-BR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solidFill>
                            <a:schemeClr val="tx1"/>
                          </a:solidFill>
                          <a:latin typeface="Tahoma"/>
                          <a:ea typeface="Times New Roman"/>
                          <a:cs typeface="Times New Roman"/>
                        </a:rPr>
                        <a:t>0</a:t>
                      </a:r>
                      <a:endParaRPr lang="pt-BR" sz="180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 smtClean="0">
                          <a:solidFill>
                            <a:schemeClr val="tx1"/>
                          </a:solidFill>
                          <a:latin typeface="Tahoma"/>
                          <a:ea typeface="Times New Roman"/>
                          <a:cs typeface="Times New Roman"/>
                        </a:rPr>
                        <a:t>23,7</a:t>
                      </a:r>
                      <a:endParaRPr lang="pt-BR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1427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solidFill>
                            <a:schemeClr val="tx1"/>
                          </a:solidFill>
                          <a:latin typeface="Tahoma"/>
                          <a:ea typeface="Times New Roman"/>
                          <a:cs typeface="Times New Roman"/>
                        </a:rPr>
                        <a:t>META de 2011</a:t>
                      </a:r>
                      <a:endParaRPr lang="pt-BR" sz="180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solidFill>
                            <a:schemeClr val="tx1"/>
                          </a:solidFill>
                          <a:latin typeface="Tahoma"/>
                          <a:ea typeface="Times New Roman"/>
                          <a:cs typeface="Times New Roman"/>
                        </a:rPr>
                        <a:t>0</a:t>
                      </a:r>
                      <a:endParaRPr lang="pt-BR" sz="180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solidFill>
                            <a:schemeClr val="tx1"/>
                          </a:solidFill>
                          <a:latin typeface="Tahoma"/>
                          <a:ea typeface="Times New Roman"/>
                          <a:cs typeface="Times New Roman"/>
                        </a:rPr>
                        <a:t>0</a:t>
                      </a:r>
                      <a:endParaRPr lang="pt-BR" sz="180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solidFill>
                            <a:schemeClr val="tx1"/>
                          </a:solidFill>
                          <a:latin typeface="Tahoma"/>
                          <a:ea typeface="Times New Roman"/>
                          <a:cs typeface="Times New Roman"/>
                        </a:rPr>
                        <a:t>0</a:t>
                      </a:r>
                      <a:endParaRPr lang="pt-BR" sz="180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>
                          <a:solidFill>
                            <a:schemeClr val="tx1"/>
                          </a:solidFill>
                          <a:latin typeface="Tahoma"/>
                          <a:ea typeface="Times New Roman"/>
                          <a:cs typeface="Times New Roman"/>
                        </a:rPr>
                        <a:t>0</a:t>
                      </a:r>
                      <a:endParaRPr lang="pt-BR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1427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solidFill>
                            <a:schemeClr val="tx1"/>
                          </a:solidFill>
                          <a:latin typeface="Tahoma"/>
                          <a:ea typeface="Times New Roman"/>
                          <a:cs typeface="Times New Roman"/>
                        </a:rPr>
                        <a:t>META de 2012</a:t>
                      </a:r>
                      <a:endParaRPr lang="pt-BR" sz="180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solidFill>
                            <a:schemeClr val="tx1"/>
                          </a:solidFill>
                          <a:latin typeface="Tahoma"/>
                          <a:ea typeface="Times New Roman"/>
                          <a:cs typeface="Times New Roman"/>
                        </a:rPr>
                        <a:t>0</a:t>
                      </a:r>
                      <a:endParaRPr lang="pt-BR" sz="180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solidFill>
                            <a:schemeClr val="tx1"/>
                          </a:solidFill>
                          <a:latin typeface="Tahoma"/>
                          <a:ea typeface="Times New Roman"/>
                          <a:cs typeface="Times New Roman"/>
                        </a:rPr>
                        <a:t>0</a:t>
                      </a:r>
                      <a:endParaRPr lang="pt-BR" sz="180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solidFill>
                            <a:schemeClr val="tx1"/>
                          </a:solidFill>
                          <a:latin typeface="Tahoma"/>
                          <a:ea typeface="Times New Roman"/>
                          <a:cs typeface="Times New Roman"/>
                        </a:rPr>
                        <a:t>0</a:t>
                      </a:r>
                      <a:endParaRPr lang="pt-BR" sz="180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>
                          <a:solidFill>
                            <a:schemeClr val="tx1"/>
                          </a:solidFill>
                          <a:latin typeface="Tahoma"/>
                          <a:ea typeface="Times New Roman"/>
                          <a:cs typeface="Times New Roman"/>
                        </a:rPr>
                        <a:t>0</a:t>
                      </a:r>
                      <a:endParaRPr lang="pt-BR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1427">
                <a:tc row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solidFill>
                            <a:schemeClr val="tx1"/>
                          </a:solidFill>
                          <a:latin typeface="Tahoma"/>
                          <a:ea typeface="Times New Roman"/>
                          <a:cs typeface="Times New Roman"/>
                        </a:rPr>
                        <a:t>3º Ano</a:t>
                      </a:r>
                      <a:endParaRPr lang="pt-BR" sz="180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solidFill>
                            <a:schemeClr val="tx1"/>
                          </a:solidFill>
                          <a:latin typeface="Tahoma"/>
                          <a:ea typeface="Times New Roman"/>
                          <a:cs typeface="Times New Roman"/>
                        </a:rPr>
                        <a:t>Resultado 2009</a:t>
                      </a:r>
                      <a:endParaRPr lang="pt-BR" sz="180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solidFill>
                            <a:schemeClr val="tx1"/>
                          </a:solidFill>
                          <a:latin typeface="Tahoma"/>
                          <a:ea typeface="Times New Roman"/>
                          <a:cs typeface="Times New Roman"/>
                        </a:rPr>
                        <a:t>83,5</a:t>
                      </a:r>
                      <a:endParaRPr lang="pt-BR" sz="180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solidFill>
                            <a:schemeClr val="tx1"/>
                          </a:solidFill>
                          <a:latin typeface="Tahoma"/>
                          <a:ea typeface="Times New Roman"/>
                          <a:cs typeface="Times New Roman"/>
                        </a:rPr>
                        <a:t>11</a:t>
                      </a:r>
                      <a:endParaRPr lang="pt-BR" sz="180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solidFill>
                            <a:schemeClr val="tx1"/>
                          </a:solidFill>
                          <a:latin typeface="Tahoma"/>
                          <a:ea typeface="Times New Roman"/>
                          <a:cs typeface="Times New Roman"/>
                        </a:rPr>
                        <a:t>5,5</a:t>
                      </a:r>
                      <a:endParaRPr lang="pt-BR" sz="180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>
                          <a:solidFill>
                            <a:schemeClr val="tx1"/>
                          </a:solidFill>
                          <a:latin typeface="Tahoma"/>
                          <a:ea typeface="Times New Roman"/>
                          <a:cs typeface="Times New Roman"/>
                        </a:rPr>
                        <a:t>16,5</a:t>
                      </a:r>
                      <a:endParaRPr lang="pt-BR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1427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solidFill>
                            <a:schemeClr val="tx1"/>
                          </a:solidFill>
                          <a:latin typeface="Tahoma"/>
                          <a:ea typeface="Times New Roman"/>
                          <a:cs typeface="Times New Roman"/>
                        </a:rPr>
                        <a:t>Resultado 2010</a:t>
                      </a:r>
                      <a:endParaRPr lang="pt-BR" sz="180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 smtClean="0">
                          <a:solidFill>
                            <a:schemeClr val="tx1"/>
                          </a:solidFill>
                          <a:latin typeface="Tahoma"/>
                          <a:ea typeface="Times New Roman"/>
                          <a:cs typeface="Times New Roman"/>
                        </a:rPr>
                        <a:t>82,9</a:t>
                      </a:r>
                      <a:endParaRPr lang="pt-BR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 smtClean="0">
                          <a:solidFill>
                            <a:schemeClr val="tx1"/>
                          </a:solidFill>
                          <a:latin typeface="Tahoma"/>
                          <a:ea typeface="Times New Roman"/>
                          <a:cs typeface="Times New Roman"/>
                        </a:rPr>
                        <a:t>11,4</a:t>
                      </a:r>
                      <a:endParaRPr lang="pt-BR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 smtClean="0">
                          <a:solidFill>
                            <a:schemeClr val="tx1"/>
                          </a:solidFill>
                          <a:latin typeface="Tahoma"/>
                          <a:ea typeface="Times New Roman"/>
                          <a:cs typeface="Times New Roman"/>
                        </a:rPr>
                        <a:t>2,9</a:t>
                      </a:r>
                      <a:endParaRPr lang="pt-BR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 smtClean="0">
                          <a:solidFill>
                            <a:schemeClr val="tx1"/>
                          </a:solidFill>
                          <a:latin typeface="Tahoma"/>
                          <a:ea typeface="Times New Roman"/>
                          <a:cs typeface="Times New Roman"/>
                        </a:rPr>
                        <a:t>14,3</a:t>
                      </a:r>
                      <a:endParaRPr lang="pt-BR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1427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solidFill>
                            <a:schemeClr val="tx1"/>
                          </a:solidFill>
                          <a:latin typeface="Tahoma"/>
                          <a:ea typeface="Times New Roman"/>
                          <a:cs typeface="Times New Roman"/>
                        </a:rPr>
                        <a:t>META de 2011</a:t>
                      </a:r>
                      <a:endParaRPr lang="pt-BR" sz="180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solidFill>
                            <a:schemeClr val="tx1"/>
                          </a:solidFill>
                          <a:latin typeface="Tahoma"/>
                          <a:ea typeface="Times New Roman"/>
                          <a:cs typeface="Times New Roman"/>
                        </a:rPr>
                        <a:t>0</a:t>
                      </a:r>
                      <a:endParaRPr lang="pt-BR" sz="180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solidFill>
                            <a:schemeClr val="tx1"/>
                          </a:solidFill>
                          <a:latin typeface="Tahoma"/>
                          <a:ea typeface="Times New Roman"/>
                          <a:cs typeface="Times New Roman"/>
                        </a:rPr>
                        <a:t>0</a:t>
                      </a:r>
                      <a:endParaRPr lang="pt-BR" sz="180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solidFill>
                            <a:schemeClr val="tx1"/>
                          </a:solidFill>
                          <a:latin typeface="Tahoma"/>
                          <a:ea typeface="Times New Roman"/>
                          <a:cs typeface="Times New Roman"/>
                        </a:rPr>
                        <a:t>0</a:t>
                      </a:r>
                      <a:endParaRPr lang="pt-BR" sz="180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>
                          <a:solidFill>
                            <a:schemeClr val="tx1"/>
                          </a:solidFill>
                          <a:latin typeface="Tahoma"/>
                          <a:ea typeface="Times New Roman"/>
                          <a:cs typeface="Times New Roman"/>
                        </a:rPr>
                        <a:t>0</a:t>
                      </a:r>
                      <a:endParaRPr lang="pt-BR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1427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solidFill>
                            <a:schemeClr val="tx1"/>
                          </a:solidFill>
                          <a:latin typeface="Tahoma"/>
                          <a:ea typeface="Times New Roman"/>
                          <a:cs typeface="Times New Roman"/>
                        </a:rPr>
                        <a:t>META de 2012</a:t>
                      </a:r>
                      <a:endParaRPr lang="pt-BR" sz="180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solidFill>
                            <a:schemeClr val="tx1"/>
                          </a:solidFill>
                          <a:latin typeface="Tahoma"/>
                          <a:ea typeface="Times New Roman"/>
                          <a:cs typeface="Times New Roman"/>
                        </a:rPr>
                        <a:t>0</a:t>
                      </a:r>
                      <a:endParaRPr lang="pt-BR" sz="180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solidFill>
                            <a:schemeClr val="tx1"/>
                          </a:solidFill>
                          <a:latin typeface="Tahoma"/>
                          <a:ea typeface="Times New Roman"/>
                          <a:cs typeface="Times New Roman"/>
                        </a:rPr>
                        <a:t>0</a:t>
                      </a:r>
                      <a:endParaRPr lang="pt-BR" sz="180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solidFill>
                            <a:schemeClr val="tx1"/>
                          </a:solidFill>
                          <a:latin typeface="Tahoma"/>
                          <a:ea typeface="Times New Roman"/>
                          <a:cs typeface="Times New Roman"/>
                        </a:rPr>
                        <a:t>0</a:t>
                      </a:r>
                      <a:endParaRPr lang="pt-BR" sz="180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>
                          <a:solidFill>
                            <a:schemeClr val="tx1"/>
                          </a:solidFill>
                          <a:latin typeface="Tahoma"/>
                          <a:ea typeface="Times New Roman"/>
                          <a:cs typeface="Times New Roman"/>
                        </a:rPr>
                        <a:t>0</a:t>
                      </a:r>
                      <a:endParaRPr lang="pt-BR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1427">
                <a:tc row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solidFill>
                            <a:schemeClr val="tx1"/>
                          </a:solidFill>
                          <a:latin typeface="Tahoma"/>
                          <a:ea typeface="Times New Roman"/>
                          <a:cs typeface="Times New Roman"/>
                        </a:rPr>
                        <a:t>4º Ano</a:t>
                      </a:r>
                      <a:endParaRPr lang="pt-BR" sz="180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solidFill>
                            <a:schemeClr val="tx1"/>
                          </a:solidFill>
                          <a:latin typeface="Tahoma"/>
                          <a:ea typeface="Times New Roman"/>
                          <a:cs typeface="Times New Roman"/>
                        </a:rPr>
                        <a:t>Resultado 2009</a:t>
                      </a:r>
                      <a:endParaRPr lang="pt-BR" sz="180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solidFill>
                            <a:schemeClr val="tx1"/>
                          </a:solidFill>
                          <a:latin typeface="Tahoma"/>
                          <a:ea typeface="Times New Roman"/>
                          <a:cs typeface="Times New Roman"/>
                        </a:rPr>
                        <a:t>0</a:t>
                      </a:r>
                      <a:endParaRPr lang="pt-BR" sz="180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solidFill>
                            <a:schemeClr val="tx1"/>
                          </a:solidFill>
                          <a:latin typeface="Tahoma"/>
                          <a:ea typeface="Times New Roman"/>
                          <a:cs typeface="Times New Roman"/>
                        </a:rPr>
                        <a:t>0</a:t>
                      </a:r>
                      <a:endParaRPr lang="pt-BR" sz="180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solidFill>
                            <a:schemeClr val="tx1"/>
                          </a:solidFill>
                          <a:latin typeface="Tahoma"/>
                          <a:ea typeface="Times New Roman"/>
                          <a:cs typeface="Times New Roman"/>
                        </a:rPr>
                        <a:t>0</a:t>
                      </a:r>
                      <a:endParaRPr lang="pt-BR" sz="180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>
                          <a:solidFill>
                            <a:schemeClr val="tx1"/>
                          </a:solidFill>
                          <a:latin typeface="Tahoma"/>
                          <a:ea typeface="Times New Roman"/>
                          <a:cs typeface="Times New Roman"/>
                        </a:rPr>
                        <a:t>0</a:t>
                      </a:r>
                      <a:endParaRPr lang="pt-BR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1427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solidFill>
                            <a:schemeClr val="tx1"/>
                          </a:solidFill>
                          <a:latin typeface="Tahoma"/>
                          <a:ea typeface="Times New Roman"/>
                          <a:cs typeface="Times New Roman"/>
                        </a:rPr>
                        <a:t>Resultado 2010</a:t>
                      </a:r>
                      <a:endParaRPr lang="pt-BR" sz="180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solidFill>
                            <a:schemeClr val="tx1"/>
                          </a:solidFill>
                          <a:latin typeface="Tahoma"/>
                          <a:ea typeface="Times New Roman"/>
                          <a:cs typeface="Times New Roman"/>
                        </a:rPr>
                        <a:t>0</a:t>
                      </a:r>
                      <a:endParaRPr lang="pt-BR" sz="180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solidFill>
                            <a:schemeClr val="tx1"/>
                          </a:solidFill>
                          <a:latin typeface="Tahoma"/>
                          <a:ea typeface="Times New Roman"/>
                          <a:cs typeface="Times New Roman"/>
                        </a:rPr>
                        <a:t>0</a:t>
                      </a:r>
                      <a:endParaRPr lang="pt-BR" sz="180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solidFill>
                            <a:schemeClr val="tx1"/>
                          </a:solidFill>
                          <a:latin typeface="Tahoma"/>
                          <a:ea typeface="Times New Roman"/>
                          <a:cs typeface="Times New Roman"/>
                        </a:rPr>
                        <a:t>0</a:t>
                      </a:r>
                      <a:endParaRPr lang="pt-BR" sz="180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>
                          <a:solidFill>
                            <a:schemeClr val="tx1"/>
                          </a:solidFill>
                          <a:latin typeface="Tahoma"/>
                          <a:ea typeface="Times New Roman"/>
                          <a:cs typeface="Times New Roman"/>
                        </a:rPr>
                        <a:t>0</a:t>
                      </a:r>
                      <a:endParaRPr lang="pt-BR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1427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solidFill>
                            <a:schemeClr val="tx1"/>
                          </a:solidFill>
                          <a:latin typeface="Tahoma"/>
                          <a:ea typeface="Times New Roman"/>
                          <a:cs typeface="Times New Roman"/>
                        </a:rPr>
                        <a:t>META de 2011</a:t>
                      </a:r>
                      <a:endParaRPr lang="pt-BR" sz="180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solidFill>
                            <a:schemeClr val="tx1"/>
                          </a:solidFill>
                          <a:latin typeface="Tahoma"/>
                          <a:ea typeface="Times New Roman"/>
                          <a:cs typeface="Times New Roman"/>
                        </a:rPr>
                        <a:t>0</a:t>
                      </a:r>
                      <a:endParaRPr lang="pt-BR" sz="180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solidFill>
                            <a:schemeClr val="tx1"/>
                          </a:solidFill>
                          <a:latin typeface="Tahoma"/>
                          <a:ea typeface="Times New Roman"/>
                          <a:cs typeface="Times New Roman"/>
                        </a:rPr>
                        <a:t>0</a:t>
                      </a:r>
                      <a:endParaRPr lang="pt-BR" sz="180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solidFill>
                            <a:schemeClr val="tx1"/>
                          </a:solidFill>
                          <a:latin typeface="Tahoma"/>
                          <a:ea typeface="Times New Roman"/>
                          <a:cs typeface="Times New Roman"/>
                        </a:rPr>
                        <a:t>0</a:t>
                      </a:r>
                      <a:endParaRPr lang="pt-BR" sz="180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>
                          <a:solidFill>
                            <a:schemeClr val="tx1"/>
                          </a:solidFill>
                          <a:latin typeface="Tahoma"/>
                          <a:ea typeface="Times New Roman"/>
                          <a:cs typeface="Times New Roman"/>
                        </a:rPr>
                        <a:t>0</a:t>
                      </a:r>
                      <a:endParaRPr lang="pt-BR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1427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solidFill>
                            <a:schemeClr val="tx1"/>
                          </a:solidFill>
                          <a:latin typeface="Tahoma"/>
                          <a:ea typeface="Times New Roman"/>
                          <a:cs typeface="Times New Roman"/>
                        </a:rPr>
                        <a:t>META de 2012</a:t>
                      </a:r>
                      <a:endParaRPr lang="pt-BR" sz="180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solidFill>
                            <a:schemeClr val="tx1"/>
                          </a:solidFill>
                          <a:latin typeface="Tahoma"/>
                          <a:ea typeface="Times New Roman"/>
                          <a:cs typeface="Times New Roman"/>
                        </a:rPr>
                        <a:t>0</a:t>
                      </a:r>
                      <a:endParaRPr lang="pt-BR" sz="180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solidFill>
                            <a:schemeClr val="tx1"/>
                          </a:solidFill>
                          <a:latin typeface="Tahoma"/>
                          <a:ea typeface="Times New Roman"/>
                          <a:cs typeface="Times New Roman"/>
                        </a:rPr>
                        <a:t>0</a:t>
                      </a:r>
                      <a:endParaRPr lang="pt-BR" sz="180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solidFill>
                            <a:schemeClr val="tx1"/>
                          </a:solidFill>
                          <a:latin typeface="Tahoma"/>
                          <a:ea typeface="Times New Roman"/>
                          <a:cs typeface="Times New Roman"/>
                        </a:rPr>
                        <a:t>0</a:t>
                      </a:r>
                      <a:endParaRPr lang="pt-BR" sz="180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>
                          <a:solidFill>
                            <a:schemeClr val="tx1"/>
                          </a:solidFill>
                          <a:latin typeface="Tahoma"/>
                          <a:ea typeface="Times New Roman"/>
                          <a:cs typeface="Times New Roman"/>
                        </a:rPr>
                        <a:t>0</a:t>
                      </a:r>
                      <a:endParaRPr lang="pt-BR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5C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2087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" name="Retângulo 16"/>
          <p:cNvSpPr/>
          <p:nvPr/>
        </p:nvSpPr>
        <p:spPr>
          <a:xfrm>
            <a:off x="2627784" y="1484784"/>
            <a:ext cx="6177205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pt-BR" sz="4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INDICADORES DA ESCOLA</a:t>
            </a:r>
            <a:endParaRPr lang="pt-BR" sz="4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graphicFrame>
        <p:nvGraphicFramePr>
          <p:cNvPr id="12" name="Tabela 11"/>
          <p:cNvGraphicFramePr>
            <a:graphicFrameLocks noGrp="1"/>
          </p:cNvGraphicFramePr>
          <p:nvPr/>
        </p:nvGraphicFramePr>
        <p:xfrm>
          <a:off x="179512" y="2204864"/>
          <a:ext cx="6096000" cy="245364"/>
        </p:xfrm>
        <a:graphic>
          <a:graphicData uri="http://schemas.openxmlformats.org/drawingml/2006/table">
            <a:tbl>
              <a:tblPr/>
              <a:tblGrid>
                <a:gridCol w="6096000"/>
              </a:tblGrid>
              <a:tr h="1905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b="1" dirty="0">
                          <a:latin typeface="Times New Roman"/>
                          <a:ea typeface="Times New Roman"/>
                          <a:cs typeface="Times New Roman"/>
                        </a:rPr>
                        <a:t>AVALIAÇÃO EXTERNA: RESULTADOS E METAS</a:t>
                      </a:r>
                      <a:endParaRPr lang="pt-BR" sz="14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DF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3" name="Tabela 12"/>
          <p:cNvGraphicFramePr>
            <a:graphicFrameLocks noGrp="1"/>
          </p:cNvGraphicFramePr>
          <p:nvPr/>
        </p:nvGraphicFramePr>
        <p:xfrm>
          <a:off x="179512" y="2552433"/>
          <a:ext cx="8712956" cy="1688987"/>
        </p:xfrm>
        <a:graphic>
          <a:graphicData uri="http://schemas.openxmlformats.org/drawingml/2006/table">
            <a:tbl>
              <a:tblPr/>
              <a:tblGrid>
                <a:gridCol w="1552185"/>
                <a:gridCol w="705544"/>
                <a:gridCol w="694599"/>
                <a:gridCol w="720080"/>
                <a:gridCol w="792088"/>
                <a:gridCol w="936104"/>
                <a:gridCol w="648072"/>
                <a:gridCol w="648072"/>
                <a:gridCol w="715196"/>
                <a:gridCol w="652956"/>
                <a:gridCol w="648060"/>
              </a:tblGrid>
              <a:tr h="262194">
                <a:tc gridSpan="1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50" b="1" baseline="0" dirty="0">
                          <a:latin typeface="Times New Roman"/>
                          <a:ea typeface="Times New Roman"/>
                          <a:cs typeface="Times New Roman"/>
                        </a:rPr>
                        <a:t>9º ANO(OU 8ª SÉRIE) DO ENSINO FUNDAMENTAL: LÍNGUA PORTUGUESA - PROVA BRASIL</a:t>
                      </a:r>
                      <a:endParaRPr lang="pt-BR" sz="1050" b="1" baseline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32634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50" baseline="0" dirty="0">
                          <a:latin typeface="Times New Roman"/>
                          <a:ea typeface="Times New Roman"/>
                          <a:cs typeface="Times New Roman"/>
                        </a:rPr>
                        <a:t>RESULTADOS E METAS</a:t>
                      </a:r>
                      <a:endParaRPr lang="pt-BR" sz="1050" baseline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50" baseline="0" dirty="0">
                          <a:latin typeface="Times New Roman"/>
                          <a:ea typeface="Times New Roman"/>
                          <a:cs typeface="Times New Roman"/>
                        </a:rPr>
                        <a:t>125 a &lt; 150</a:t>
                      </a:r>
                      <a:endParaRPr lang="pt-BR" sz="1050" baseline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50" baseline="0" dirty="0">
                          <a:latin typeface="Times New Roman"/>
                          <a:ea typeface="Times New Roman"/>
                          <a:cs typeface="Times New Roman"/>
                        </a:rPr>
                        <a:t>150 a &lt; 175</a:t>
                      </a:r>
                      <a:endParaRPr lang="pt-BR" sz="1050" baseline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50" baseline="0" dirty="0">
                          <a:latin typeface="Times New Roman"/>
                          <a:ea typeface="Times New Roman"/>
                          <a:cs typeface="Times New Roman"/>
                        </a:rPr>
                        <a:t>175 a &lt; 200</a:t>
                      </a:r>
                      <a:endParaRPr lang="pt-BR" sz="1050" baseline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50" baseline="0" dirty="0">
                          <a:latin typeface="Times New Roman"/>
                          <a:ea typeface="Times New Roman"/>
                          <a:cs typeface="Times New Roman"/>
                        </a:rPr>
                        <a:t>200 a &lt; 225</a:t>
                      </a:r>
                      <a:endParaRPr lang="pt-BR" sz="1050" baseline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50" baseline="0" dirty="0">
                          <a:latin typeface="Times New Roman"/>
                          <a:ea typeface="Times New Roman"/>
                          <a:cs typeface="Times New Roman"/>
                        </a:rPr>
                        <a:t>225 a &lt; 250</a:t>
                      </a:r>
                      <a:endParaRPr lang="pt-BR" sz="1050" baseline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50" baseline="0" dirty="0">
                          <a:latin typeface="Times New Roman"/>
                          <a:ea typeface="Times New Roman"/>
                          <a:cs typeface="Times New Roman"/>
                        </a:rPr>
                        <a:t>250 a &lt; 275</a:t>
                      </a:r>
                      <a:endParaRPr lang="pt-BR" sz="1050" baseline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50" baseline="0" dirty="0">
                          <a:latin typeface="Times New Roman"/>
                          <a:ea typeface="Times New Roman"/>
                          <a:cs typeface="Times New Roman"/>
                        </a:rPr>
                        <a:t>275 a &lt; 300</a:t>
                      </a:r>
                      <a:endParaRPr lang="pt-BR" sz="1050" baseline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50" baseline="0" dirty="0">
                          <a:latin typeface="Times New Roman"/>
                          <a:ea typeface="Times New Roman"/>
                          <a:cs typeface="Times New Roman"/>
                        </a:rPr>
                        <a:t>300 a &lt; 325</a:t>
                      </a:r>
                      <a:endParaRPr lang="pt-BR" sz="1050" baseline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50" baseline="0" dirty="0">
                          <a:latin typeface="Times New Roman"/>
                          <a:ea typeface="Times New Roman"/>
                          <a:cs typeface="Times New Roman"/>
                        </a:rPr>
                        <a:t>325 a &lt; 350</a:t>
                      </a:r>
                      <a:endParaRPr lang="pt-BR" sz="1050" baseline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50" baseline="0" dirty="0">
                          <a:latin typeface="Times New Roman"/>
                          <a:ea typeface="Times New Roman"/>
                          <a:cs typeface="Times New Roman"/>
                        </a:rPr>
                        <a:t>&gt;= 350</a:t>
                      </a:r>
                      <a:endParaRPr lang="pt-BR" sz="1050" baseline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3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50" baseline="0" dirty="0">
                          <a:latin typeface="Times New Roman"/>
                          <a:ea typeface="Times New Roman"/>
                          <a:cs typeface="Times New Roman"/>
                        </a:rPr>
                        <a:t>RESULTADOS 2007</a:t>
                      </a:r>
                      <a:endParaRPr lang="pt-BR" sz="1050" baseline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baseline="0" dirty="0"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pt-BR" sz="1400" baseline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baseline="0" dirty="0"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pt-BR" sz="1400" baseline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baseline="0" dirty="0"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pt-BR" sz="1400" baseline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baseline="0" dirty="0">
                          <a:latin typeface="Times New Roman"/>
                          <a:ea typeface="Times New Roman"/>
                          <a:cs typeface="Times New Roman"/>
                        </a:rPr>
                        <a:t>222,46</a:t>
                      </a:r>
                      <a:endParaRPr lang="pt-BR" sz="1400" baseline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baseline="0" dirty="0"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pt-BR" sz="1400" baseline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baseline="0" dirty="0"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pt-BR" sz="1400" baseline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baseline="0" dirty="0"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pt-BR" sz="1400" baseline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baseline="0" dirty="0"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pt-BR" sz="1400" baseline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baseline="0" dirty="0"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pt-BR" sz="1400" baseline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baseline="0" dirty="0"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pt-BR" sz="1400" baseline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3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50" baseline="0">
                          <a:latin typeface="Times New Roman"/>
                          <a:ea typeface="Times New Roman"/>
                          <a:cs typeface="Times New Roman"/>
                        </a:rPr>
                        <a:t>RESULTADOS 2009</a:t>
                      </a:r>
                      <a:endParaRPr lang="pt-BR" sz="1050" baseline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baseline="0"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pt-BR" sz="1400" baseline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baseline="0"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pt-BR" sz="1400" baseline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baseline="0"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pt-BR" sz="1400" baseline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baseline="0"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pt-BR" sz="1400" baseline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baseline="0" dirty="0">
                          <a:latin typeface="Times New Roman"/>
                          <a:ea typeface="Times New Roman"/>
                          <a:cs typeface="Times New Roman"/>
                        </a:rPr>
                        <a:t>247,29</a:t>
                      </a:r>
                      <a:endParaRPr lang="pt-BR" sz="1400" baseline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baseline="0"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pt-BR" sz="1400" baseline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baseline="0"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pt-BR" sz="1400" baseline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baseline="0" dirty="0"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pt-BR" sz="1400" baseline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baseline="0"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pt-BR" sz="1400" baseline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baseline="0" dirty="0"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pt-BR" sz="1400" baseline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219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50" baseline="0">
                          <a:latin typeface="Times New Roman"/>
                          <a:ea typeface="Times New Roman"/>
                          <a:cs typeface="Times New Roman"/>
                        </a:rPr>
                        <a:t>META 2011</a:t>
                      </a:r>
                      <a:endParaRPr lang="pt-BR" sz="1050" baseline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baseline="0"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pt-BR" sz="1400" baseline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baseline="0"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pt-BR" sz="1400" baseline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baseline="0"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pt-BR" sz="1400" baseline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baseline="0"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pt-BR" sz="1400" baseline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baseline="0"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pt-BR" sz="1400" baseline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baseline="0"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pt-BR" sz="1400" baseline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baseline="0"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pt-BR" sz="1400" baseline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baseline="0" dirty="0"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pt-BR" sz="1400" baseline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baseline="0" dirty="0"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pt-BR" sz="1400" baseline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baseline="0" dirty="0"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pt-BR" sz="1400" baseline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219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50" baseline="0">
                          <a:latin typeface="Times New Roman"/>
                          <a:ea typeface="Times New Roman"/>
                          <a:cs typeface="Times New Roman"/>
                        </a:rPr>
                        <a:t>META 2013</a:t>
                      </a:r>
                      <a:endParaRPr lang="pt-BR" sz="1050" baseline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baseline="0"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pt-BR" sz="1400" baseline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baseline="0" dirty="0"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pt-BR" sz="1400" baseline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baseline="0"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pt-BR" sz="1400" baseline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baseline="0"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pt-BR" sz="1400" baseline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baseline="0"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pt-BR" sz="1400" baseline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baseline="0"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pt-BR" sz="1400" baseline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baseline="0"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pt-BR" sz="1400" baseline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baseline="0" dirty="0"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pt-BR" sz="1400" baseline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baseline="0" dirty="0"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pt-BR" sz="1400" baseline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baseline="0" dirty="0"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pt-BR" sz="1400" baseline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4" name="Tabela 13"/>
          <p:cNvGraphicFramePr>
            <a:graphicFrameLocks noGrp="1"/>
          </p:cNvGraphicFramePr>
          <p:nvPr/>
        </p:nvGraphicFramePr>
        <p:xfrm>
          <a:off x="179512" y="4437112"/>
          <a:ext cx="8712956" cy="1693693"/>
        </p:xfrm>
        <a:graphic>
          <a:graphicData uri="http://schemas.openxmlformats.org/drawingml/2006/table">
            <a:tbl>
              <a:tblPr/>
              <a:tblGrid>
                <a:gridCol w="1552185"/>
                <a:gridCol w="705544"/>
                <a:gridCol w="694599"/>
                <a:gridCol w="720080"/>
                <a:gridCol w="792088"/>
                <a:gridCol w="936104"/>
                <a:gridCol w="648072"/>
                <a:gridCol w="648072"/>
                <a:gridCol w="715196"/>
                <a:gridCol w="652956"/>
                <a:gridCol w="648060"/>
              </a:tblGrid>
              <a:tr h="288032">
                <a:tc gridSpan="1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50" b="1" baseline="0" dirty="0" smtClean="0">
                          <a:latin typeface="Times New Roman"/>
                          <a:ea typeface="Times New Roman"/>
                          <a:cs typeface="Times New Roman"/>
                        </a:rPr>
                        <a:t>9º </a:t>
                      </a:r>
                      <a:r>
                        <a:rPr lang="pt-BR" sz="1050" b="1" baseline="0" dirty="0">
                          <a:latin typeface="Times New Roman"/>
                          <a:ea typeface="Times New Roman"/>
                          <a:cs typeface="Times New Roman"/>
                        </a:rPr>
                        <a:t>ANO(OU 8ª SÉRIE) DO ENSINO FUNDAMENTAL: MATEMÁTICA - PROVA </a:t>
                      </a:r>
                      <a:r>
                        <a:rPr lang="pt-BR" sz="1050" b="1" baseline="0" dirty="0" smtClean="0">
                          <a:latin typeface="Times New Roman"/>
                          <a:ea typeface="Times New Roman"/>
                          <a:cs typeface="Times New Roman"/>
                        </a:rPr>
                        <a:t>BRASI</a:t>
                      </a:r>
                      <a:r>
                        <a:rPr lang="pt-BR" sz="1050" baseline="0" dirty="0" smtClean="0">
                          <a:latin typeface="Times New Roman"/>
                          <a:ea typeface="Times New Roman"/>
                          <a:cs typeface="Times New Roman"/>
                        </a:rPr>
                        <a:t>L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30520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50" baseline="0" dirty="0">
                          <a:latin typeface="Times New Roman"/>
                          <a:ea typeface="Times New Roman"/>
                          <a:cs typeface="Times New Roman"/>
                        </a:rPr>
                        <a:t>RESULTADOS E METAS</a:t>
                      </a:r>
                      <a:endParaRPr lang="pt-BR" sz="1050" baseline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50" baseline="0" dirty="0">
                          <a:latin typeface="Times New Roman"/>
                          <a:ea typeface="Times New Roman"/>
                          <a:cs typeface="Times New Roman"/>
                        </a:rPr>
                        <a:t>125 a &lt; 150</a:t>
                      </a:r>
                      <a:endParaRPr lang="pt-BR" sz="1050" baseline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50" baseline="0" dirty="0">
                          <a:latin typeface="Times New Roman"/>
                          <a:ea typeface="Times New Roman"/>
                          <a:cs typeface="Times New Roman"/>
                        </a:rPr>
                        <a:t>150 a &lt; 175</a:t>
                      </a:r>
                      <a:endParaRPr lang="pt-BR" sz="1050" baseline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50" baseline="0" dirty="0">
                          <a:latin typeface="Times New Roman"/>
                          <a:ea typeface="Times New Roman"/>
                          <a:cs typeface="Times New Roman"/>
                        </a:rPr>
                        <a:t>175 a &lt; 200</a:t>
                      </a:r>
                      <a:endParaRPr lang="pt-BR" sz="1050" baseline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50" baseline="0" dirty="0">
                          <a:latin typeface="Times New Roman"/>
                          <a:ea typeface="Times New Roman"/>
                          <a:cs typeface="Times New Roman"/>
                        </a:rPr>
                        <a:t>200 a &lt; 225</a:t>
                      </a:r>
                      <a:endParaRPr lang="pt-BR" sz="1050" baseline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50" baseline="0" dirty="0">
                          <a:latin typeface="Times New Roman"/>
                          <a:ea typeface="Times New Roman"/>
                          <a:cs typeface="Times New Roman"/>
                        </a:rPr>
                        <a:t>225 a &lt; 250</a:t>
                      </a:r>
                      <a:endParaRPr lang="pt-BR" sz="1050" baseline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50" baseline="0" dirty="0">
                          <a:latin typeface="Times New Roman"/>
                          <a:ea typeface="Times New Roman"/>
                          <a:cs typeface="Times New Roman"/>
                        </a:rPr>
                        <a:t>250 a &lt; 275</a:t>
                      </a:r>
                      <a:endParaRPr lang="pt-BR" sz="1050" baseline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50" baseline="0" dirty="0">
                          <a:latin typeface="Times New Roman"/>
                          <a:ea typeface="Times New Roman"/>
                          <a:cs typeface="Times New Roman"/>
                        </a:rPr>
                        <a:t>275 a &lt; 300</a:t>
                      </a:r>
                      <a:endParaRPr lang="pt-BR" sz="1050" baseline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50" baseline="0" dirty="0">
                          <a:latin typeface="Times New Roman"/>
                          <a:ea typeface="Times New Roman"/>
                          <a:cs typeface="Times New Roman"/>
                        </a:rPr>
                        <a:t>300 a &lt; 325</a:t>
                      </a:r>
                      <a:endParaRPr lang="pt-BR" sz="1050" baseline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50" baseline="0" dirty="0">
                          <a:latin typeface="Times New Roman"/>
                          <a:ea typeface="Times New Roman"/>
                          <a:cs typeface="Times New Roman"/>
                        </a:rPr>
                        <a:t>325 a &lt; 350</a:t>
                      </a:r>
                      <a:endParaRPr lang="pt-BR" sz="1050" baseline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50" baseline="0" dirty="0">
                          <a:latin typeface="Times New Roman"/>
                          <a:ea typeface="Times New Roman"/>
                          <a:cs typeface="Times New Roman"/>
                        </a:rPr>
                        <a:t>&gt;= 350</a:t>
                      </a:r>
                      <a:endParaRPr lang="pt-BR" sz="1050" baseline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3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50" baseline="0">
                          <a:latin typeface="Times New Roman"/>
                          <a:ea typeface="Times New Roman"/>
                          <a:cs typeface="Times New Roman"/>
                        </a:rPr>
                        <a:t>RESULTADOS 2007</a:t>
                      </a:r>
                      <a:endParaRPr lang="pt-BR" sz="1050" baseline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baseline="0" dirty="0"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pt-BR" sz="1400" baseline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baseline="0" dirty="0"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pt-BR" sz="1400" baseline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baseline="0" dirty="0"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pt-BR" sz="1400" baseline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baseline="0" dirty="0"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pt-BR" sz="1400" baseline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baseline="0" dirty="0">
                          <a:latin typeface="Times New Roman"/>
                          <a:ea typeface="Times New Roman"/>
                          <a:cs typeface="Times New Roman"/>
                        </a:rPr>
                        <a:t>227,24</a:t>
                      </a:r>
                      <a:endParaRPr lang="pt-BR" sz="1400" baseline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baseline="0" dirty="0"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pt-BR" sz="1400" baseline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baseline="0" dirty="0"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pt-BR" sz="1400" baseline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baseline="0" dirty="0"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pt-BR" sz="1400" baseline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baseline="0" dirty="0"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pt-BR" sz="1400" baseline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baseline="0" dirty="0"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pt-BR" sz="1400" baseline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3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50" baseline="0">
                          <a:latin typeface="Times New Roman"/>
                          <a:ea typeface="Times New Roman"/>
                          <a:cs typeface="Times New Roman"/>
                        </a:rPr>
                        <a:t>RESULTADOS 2009</a:t>
                      </a:r>
                      <a:endParaRPr lang="pt-BR" sz="1050" baseline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baseline="0"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pt-BR" sz="1400" baseline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baseline="0"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pt-BR" sz="1400" baseline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baseline="0"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pt-BR" sz="1400" baseline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baseline="0"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pt-BR" sz="1400" baseline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baseline="0">
                          <a:latin typeface="Times New Roman"/>
                          <a:ea typeface="Times New Roman"/>
                          <a:cs typeface="Times New Roman"/>
                        </a:rPr>
                        <a:t>238,53</a:t>
                      </a:r>
                      <a:endParaRPr lang="pt-BR" sz="1400" baseline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baseline="0"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pt-BR" sz="1400" baseline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baseline="0"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pt-BR" sz="1400" baseline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baseline="0" dirty="0"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pt-BR" sz="1400" baseline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baseline="0" dirty="0"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pt-BR" sz="1400" baseline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baseline="0" dirty="0"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pt-BR" sz="1400" baseline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219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50" baseline="0">
                          <a:latin typeface="Times New Roman"/>
                          <a:ea typeface="Times New Roman"/>
                          <a:cs typeface="Times New Roman"/>
                        </a:rPr>
                        <a:t>META 2011</a:t>
                      </a:r>
                      <a:endParaRPr lang="pt-BR" sz="1050" baseline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baseline="0"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pt-BR" sz="1400" baseline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baseline="0"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pt-BR" sz="1400" baseline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baseline="0"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pt-BR" sz="1400" baseline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baseline="0"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pt-BR" sz="1400" baseline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baseline="0"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pt-BR" sz="1400" baseline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baseline="0"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pt-BR" sz="1400" baseline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baseline="0"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pt-BR" sz="1400" baseline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baseline="0"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pt-BR" sz="1400" baseline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baseline="0" dirty="0"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pt-BR" sz="1400" baseline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baseline="0" dirty="0"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pt-BR" sz="1400" baseline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219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50" baseline="0">
                          <a:latin typeface="Times New Roman"/>
                          <a:ea typeface="Times New Roman"/>
                          <a:cs typeface="Times New Roman"/>
                        </a:rPr>
                        <a:t>META 2013</a:t>
                      </a:r>
                      <a:endParaRPr lang="pt-BR" sz="1050" baseline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baseline="0"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pt-BR" sz="1400" baseline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baseline="0"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pt-BR" sz="1400" baseline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baseline="0" dirty="0"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pt-BR" sz="1400" baseline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baseline="0"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pt-BR" sz="1400" baseline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baseline="0"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pt-BR" sz="1400" baseline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baseline="0"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pt-BR" sz="1400" baseline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baseline="0"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pt-BR" sz="1400" baseline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baseline="0" dirty="0"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pt-BR" sz="1400" baseline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baseline="0" dirty="0"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pt-BR" sz="1400" baseline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baseline="0" dirty="0"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pt-BR" sz="1400" baseline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2087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" name="Retângulo 16"/>
          <p:cNvSpPr/>
          <p:nvPr/>
        </p:nvSpPr>
        <p:spPr>
          <a:xfrm>
            <a:off x="2627784" y="1484784"/>
            <a:ext cx="6177205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pt-BR" sz="4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INDICADORES DA ESCOLA</a:t>
            </a:r>
            <a:endParaRPr lang="pt-BR" sz="4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7" name="Tabela 6"/>
          <p:cNvGraphicFramePr>
            <a:graphicFrameLocks noGrp="1"/>
          </p:cNvGraphicFramePr>
          <p:nvPr/>
        </p:nvGraphicFramePr>
        <p:xfrm>
          <a:off x="611560" y="2276872"/>
          <a:ext cx="6096000" cy="257556"/>
        </p:xfrm>
        <a:graphic>
          <a:graphicData uri="http://schemas.openxmlformats.org/drawingml/2006/table">
            <a:tbl>
              <a:tblPr/>
              <a:tblGrid>
                <a:gridCol w="6096000"/>
              </a:tblGrid>
              <a:tr h="14679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b="1" dirty="0">
                          <a:latin typeface="Times New Roman"/>
                          <a:ea typeface="Times New Roman"/>
                          <a:cs typeface="Times New Roman"/>
                        </a:rPr>
                        <a:t>DESEMPENHO DA ESCOLA SEGUNDO O IDEB</a:t>
                      </a:r>
                      <a:endParaRPr lang="pt-BR" sz="14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96" marR="6096" marT="6096" marB="60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DF"/>
                    </a:solidFill>
                  </a:tcPr>
                </a:tc>
              </a:tr>
            </a:tbl>
          </a:graphicData>
        </a:graphic>
      </p:graphicFrame>
      <p:sp>
        <p:nvSpPr>
          <p:cNvPr id="15361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0" name="Tabela 9"/>
          <p:cNvGraphicFramePr>
            <a:graphicFrameLocks noGrp="1"/>
          </p:cNvGraphicFramePr>
          <p:nvPr/>
        </p:nvGraphicFramePr>
        <p:xfrm>
          <a:off x="611560" y="2636912"/>
          <a:ext cx="8136904" cy="2688166"/>
        </p:xfrm>
        <a:graphic>
          <a:graphicData uri="http://schemas.openxmlformats.org/drawingml/2006/table">
            <a:tbl>
              <a:tblPr/>
              <a:tblGrid>
                <a:gridCol w="2071212"/>
                <a:gridCol w="961634"/>
                <a:gridCol w="961634"/>
                <a:gridCol w="1183550"/>
                <a:gridCol w="813690"/>
                <a:gridCol w="665747"/>
                <a:gridCol w="813690"/>
                <a:gridCol w="665747"/>
              </a:tblGrid>
              <a:tr h="335224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ENSINO </a:t>
                      </a:r>
                      <a:r>
                        <a:rPr lang="pt-BR" sz="1200" b="1" dirty="0">
                          <a:latin typeface="Times New Roman"/>
                          <a:ea typeface="Times New Roman"/>
                          <a:cs typeface="Times New Roman"/>
                        </a:rPr>
                        <a:t>FUNDAMENTAL</a:t>
                      </a:r>
                      <a:endParaRPr lang="pt-BR" sz="11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 b="1" dirty="0">
                          <a:latin typeface="Times New Roman"/>
                          <a:ea typeface="Times New Roman"/>
                          <a:cs typeface="Times New Roman"/>
                        </a:rPr>
                        <a:t>2007 (Observado)</a:t>
                      </a:r>
                      <a:endParaRPr lang="pt-BR" sz="11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 b="1" dirty="0">
                          <a:latin typeface="Times New Roman"/>
                          <a:ea typeface="Times New Roman"/>
                          <a:cs typeface="Times New Roman"/>
                        </a:rPr>
                        <a:t>2009 (Observado)</a:t>
                      </a:r>
                      <a:endParaRPr lang="pt-BR" sz="11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2009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Meta </a:t>
                      </a:r>
                      <a:r>
                        <a:rPr lang="pt-BR" sz="1200" b="1" dirty="0">
                          <a:latin typeface="Times New Roman"/>
                          <a:ea typeface="Times New Roman"/>
                          <a:cs typeface="Times New Roman"/>
                        </a:rPr>
                        <a:t>da Escola(INEP)</a:t>
                      </a:r>
                      <a:endParaRPr lang="pt-BR" sz="11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 b="1">
                          <a:latin typeface="Times New Roman"/>
                          <a:ea typeface="Times New Roman"/>
                          <a:cs typeface="Times New Roman"/>
                        </a:rPr>
                        <a:t>2011</a:t>
                      </a:r>
                      <a:endParaRPr lang="pt-BR" sz="11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 b="1">
                          <a:latin typeface="Times New Roman"/>
                          <a:ea typeface="Times New Roman"/>
                          <a:cs typeface="Times New Roman"/>
                        </a:rPr>
                        <a:t>2013</a:t>
                      </a:r>
                      <a:endParaRPr lang="pt-BR" sz="11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670446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 b="1" dirty="0">
                          <a:latin typeface="Times New Roman"/>
                          <a:ea typeface="Times New Roman"/>
                          <a:cs typeface="Times New Roman"/>
                        </a:rPr>
                        <a:t>Projeção INEP</a:t>
                      </a:r>
                      <a:endParaRPr lang="pt-BR" sz="11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 b="1" dirty="0">
                          <a:latin typeface="Times New Roman"/>
                          <a:ea typeface="Times New Roman"/>
                          <a:cs typeface="Times New Roman"/>
                        </a:rPr>
                        <a:t>Meta Escola</a:t>
                      </a:r>
                      <a:endParaRPr lang="pt-BR" sz="11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 b="1" dirty="0">
                          <a:latin typeface="Times New Roman"/>
                          <a:ea typeface="Times New Roman"/>
                          <a:cs typeface="Times New Roman"/>
                        </a:rPr>
                        <a:t>Projeção INEP</a:t>
                      </a:r>
                      <a:endParaRPr lang="pt-BR" sz="11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 b="1" dirty="0">
                          <a:latin typeface="Times New Roman"/>
                          <a:ea typeface="Times New Roman"/>
                          <a:cs typeface="Times New Roman"/>
                        </a:rPr>
                        <a:t>Meta Escola</a:t>
                      </a:r>
                      <a:endParaRPr lang="pt-BR" sz="11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</a:tr>
              <a:tr h="64929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latin typeface="Times New Roman"/>
                          <a:ea typeface="Times New Roman"/>
                          <a:cs typeface="Times New Roman"/>
                        </a:rPr>
                        <a:t>ENSINO </a:t>
                      </a:r>
                      <a:r>
                        <a:rPr lang="pt-BR" sz="1600" dirty="0" smtClean="0">
                          <a:latin typeface="Times New Roman"/>
                          <a:ea typeface="Times New Roman"/>
                          <a:cs typeface="Times New Roman"/>
                        </a:rPr>
                        <a:t>FUNDAMENTAL: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 smtClean="0">
                          <a:latin typeface="Times New Roman"/>
                          <a:ea typeface="Times New Roman"/>
                          <a:cs typeface="Times New Roman"/>
                        </a:rPr>
                        <a:t>5º ANO (</a:t>
                      </a:r>
                      <a:r>
                        <a:rPr lang="pt-BR" sz="1600" dirty="0">
                          <a:latin typeface="Times New Roman"/>
                          <a:ea typeface="Times New Roman"/>
                          <a:cs typeface="Times New Roman"/>
                        </a:rPr>
                        <a:t>OU 4ª SÉRIE)</a:t>
                      </a:r>
                      <a:endParaRPr lang="pt-BR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pt-BR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pt-BR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pt-BR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pt-BR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pt-BR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pt-BR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pt-BR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4929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latin typeface="Times New Roman"/>
                          <a:ea typeface="Times New Roman"/>
                          <a:cs typeface="Times New Roman"/>
                        </a:rPr>
                        <a:t>ENSINO </a:t>
                      </a:r>
                      <a:r>
                        <a:rPr lang="pt-BR" sz="1600" dirty="0" smtClean="0">
                          <a:latin typeface="Times New Roman"/>
                          <a:ea typeface="Times New Roman"/>
                          <a:cs typeface="Times New Roman"/>
                        </a:rPr>
                        <a:t>FUNDAMENTAL: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 smtClean="0">
                          <a:latin typeface="Times New Roman"/>
                          <a:ea typeface="Times New Roman"/>
                          <a:cs typeface="Times New Roman"/>
                        </a:rPr>
                        <a:t>9º ANO (</a:t>
                      </a:r>
                      <a:r>
                        <a:rPr lang="pt-BR" sz="1600" dirty="0">
                          <a:latin typeface="Times New Roman"/>
                          <a:ea typeface="Times New Roman"/>
                          <a:cs typeface="Times New Roman"/>
                        </a:rPr>
                        <a:t>OU 8ª SÉRIE)</a:t>
                      </a:r>
                      <a:endParaRPr lang="pt-BR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>
                          <a:latin typeface="Times New Roman"/>
                          <a:ea typeface="Times New Roman"/>
                          <a:cs typeface="Times New Roman"/>
                        </a:rPr>
                        <a:t>1,6</a:t>
                      </a:r>
                      <a:endParaRPr lang="pt-BR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>
                          <a:latin typeface="Times New Roman"/>
                          <a:ea typeface="Times New Roman"/>
                          <a:cs typeface="Times New Roman"/>
                        </a:rPr>
                        <a:t>2,5</a:t>
                      </a:r>
                      <a:endParaRPr lang="pt-BR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>
                          <a:latin typeface="Times New Roman"/>
                          <a:ea typeface="Times New Roman"/>
                          <a:cs typeface="Times New Roman"/>
                        </a:rPr>
                        <a:t>2,2</a:t>
                      </a:r>
                      <a:endParaRPr lang="pt-BR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>
                          <a:latin typeface="Times New Roman"/>
                          <a:ea typeface="Times New Roman"/>
                          <a:cs typeface="Times New Roman"/>
                        </a:rPr>
                        <a:t>2,6</a:t>
                      </a:r>
                      <a:endParaRPr lang="pt-BR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pt-BR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latin typeface="Times New Roman"/>
                          <a:ea typeface="Times New Roman"/>
                          <a:cs typeface="Times New Roman"/>
                        </a:rPr>
                        <a:t>3,2</a:t>
                      </a:r>
                      <a:endParaRPr lang="pt-BR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pt-BR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2087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" name="Retângulo 16"/>
          <p:cNvSpPr/>
          <p:nvPr/>
        </p:nvSpPr>
        <p:spPr>
          <a:xfrm>
            <a:off x="2627784" y="1484784"/>
            <a:ext cx="6177205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pt-BR" sz="4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INDICADORES DA ESCOLA</a:t>
            </a:r>
            <a:endParaRPr lang="pt-BR" sz="4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7" name="Tabela 6"/>
          <p:cNvGraphicFramePr>
            <a:graphicFrameLocks noGrp="1"/>
          </p:cNvGraphicFramePr>
          <p:nvPr/>
        </p:nvGraphicFramePr>
        <p:xfrm>
          <a:off x="611560" y="2276872"/>
          <a:ext cx="8208912" cy="643128"/>
        </p:xfrm>
        <a:graphic>
          <a:graphicData uri="http://schemas.openxmlformats.org/drawingml/2006/table">
            <a:tbl>
              <a:tblPr/>
              <a:tblGrid>
                <a:gridCol w="8208912"/>
              </a:tblGrid>
              <a:tr h="14679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b="1" dirty="0">
                          <a:latin typeface="Times New Roman"/>
                          <a:ea typeface="Times New Roman"/>
                          <a:cs typeface="Times New Roman"/>
                        </a:rPr>
                        <a:t>DESEMPENHO DA ESCOLA SEGUNDO O </a:t>
                      </a:r>
                      <a:r>
                        <a:rPr lang="pt-BR" sz="14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ENEM -</a:t>
                      </a:r>
                      <a:r>
                        <a:rPr lang="pt-BR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Notas Médias do Enem dos alunos concluintes do Ensino Médio - 2009</a:t>
                      </a:r>
                      <a:endParaRPr lang="pt-BR" sz="14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96" marR="6096" marT="6096" marB="60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DF"/>
                    </a:solidFill>
                  </a:tcPr>
                </a:tc>
              </a:tr>
            </a:tbl>
          </a:graphicData>
        </a:graphic>
      </p:graphicFrame>
      <p:sp>
        <p:nvSpPr>
          <p:cNvPr id="15361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2059" name="Imagem 4" descr="http://sistemasenem4.inep.gov.br/enemMediasEscola/a4j/g/3_3_2.SR1org.richfaces.renderkit.html.iconimages.DataTableIconSortNone/DATB/eAFjYGD4-PEjAAWsAtQ_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142875" cy="142875"/>
          </a:xfrm>
          <a:prstGeom prst="rect">
            <a:avLst/>
          </a:prstGeom>
          <a:noFill/>
        </p:spPr>
      </p:pic>
      <p:pic>
        <p:nvPicPr>
          <p:cNvPr id="2058" name="Imagem 5" descr="http://sistemasenem4.inep.gov.br/enemMediasEscola/a4j/g/3_3_2.SR1org.richfaces.renderkit.html.iconimages.DataTableIconSortNone/DATB/eAFjYGD4-PEjAAWsAtQ_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142875" cy="142875"/>
          </a:xfrm>
          <a:prstGeom prst="rect">
            <a:avLst/>
          </a:prstGeom>
          <a:noFill/>
        </p:spPr>
      </p:pic>
      <p:pic>
        <p:nvPicPr>
          <p:cNvPr id="2057" name="Imagem 6" descr="http://sistemasenem4.inep.gov.br/enemMediasEscola/a4j/g/3_3_2.SR1org.richfaces.renderkit.html.iconimages.DataTableIconSortNone/DATB/eAFjYGD4-PEjAAWsAtQ_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142875" cy="142875"/>
          </a:xfrm>
          <a:prstGeom prst="rect">
            <a:avLst/>
          </a:prstGeom>
          <a:noFill/>
        </p:spPr>
      </p:pic>
      <p:pic>
        <p:nvPicPr>
          <p:cNvPr id="2056" name="Imagem 7" descr="http://sistemasenem4.inep.gov.br/enemMediasEscola/a4j/g/3_3_2.SR1org.richfaces.renderkit.html.iconimages.DataTableIconSortNone/DATB/eAFjYGD4-PEjAAWsAtQ_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142875" cy="142875"/>
          </a:xfrm>
          <a:prstGeom prst="rect">
            <a:avLst/>
          </a:prstGeom>
          <a:noFill/>
        </p:spPr>
      </p:pic>
      <p:pic>
        <p:nvPicPr>
          <p:cNvPr id="2055" name="Imagem 8" descr="http://sistemasenem4.inep.gov.br/enemMediasEscola/a4j/g/3_3_2.SR1org.richfaces.renderkit.html.iconimages.DataTableIconSortNone/DATB/eAFjYGD4-PEjAAWsAtQ_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142875" cy="142875"/>
          </a:xfrm>
          <a:prstGeom prst="rect">
            <a:avLst/>
          </a:prstGeom>
          <a:noFill/>
        </p:spPr>
      </p:pic>
      <p:pic>
        <p:nvPicPr>
          <p:cNvPr id="2054" name="Imagem 9" descr="http://sistemasenem4.inep.gov.br/enemMediasEscola/a4j/g/3_3_2.SR1org.richfaces.renderkit.html.iconimages.DataTableIconSortNone/DATB/eAFjYGD4-PEjAAWsAtQ_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142875" cy="142875"/>
          </a:xfrm>
          <a:prstGeom prst="rect">
            <a:avLst/>
          </a:prstGeom>
          <a:noFill/>
        </p:spPr>
      </p:pic>
      <p:pic>
        <p:nvPicPr>
          <p:cNvPr id="2053" name="Imagem 10" descr="http://sistemasenem4.inep.gov.br/enemMediasEscola/a4j/g/3_3_2.SR1org.richfaces.renderkit.html.iconimages.DataTableIconSortNone/DATB/eAFjYGD4-PEjAAWsAtQ_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142875" cy="142875"/>
          </a:xfrm>
          <a:prstGeom prst="rect">
            <a:avLst/>
          </a:prstGeom>
          <a:noFill/>
        </p:spPr>
      </p:pic>
      <p:pic>
        <p:nvPicPr>
          <p:cNvPr id="2052" name="Imagem 11" descr="http://sistemasenem4.inep.gov.br/enemMediasEscola/a4j/g/3_3_2.SR1org.richfaces.renderkit.html.iconimages.DataTableIconSortNone/DATB/eAFjYGD4-PEjAAWsAtQ_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142875" cy="142875"/>
          </a:xfrm>
          <a:prstGeom prst="rect">
            <a:avLst/>
          </a:prstGeom>
          <a:noFill/>
        </p:spPr>
      </p:pic>
      <p:pic>
        <p:nvPicPr>
          <p:cNvPr id="2051" name="Imagem 12" descr="http://sistemasenem4.inep.gov.br/enemMediasEscola/a4j/g/3_3_2.SR1org.richfaces.renderkit.html.iconimages.DataTableIconSortNone/DATB/eAFjYGD4-PEjAAWsAtQ_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142875" cy="142875"/>
          </a:xfrm>
          <a:prstGeom prst="rect">
            <a:avLst/>
          </a:prstGeom>
          <a:noFill/>
        </p:spPr>
      </p:pic>
      <p:pic>
        <p:nvPicPr>
          <p:cNvPr id="2050" name="Imagem 13" descr="http://sistemasenem4.inep.gov.br/enemMediasEscola/a4j/g/3_3_2.SR1org.richfaces.renderkit.html.iconimages.DataTableIconSortNone/DATB/eAFjYGD4-PEjAAWsAtQ_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142875" cy="142875"/>
          </a:xfrm>
          <a:prstGeom prst="rect">
            <a:avLst/>
          </a:prstGeom>
          <a:noFill/>
        </p:spPr>
      </p:pic>
      <p:pic>
        <p:nvPicPr>
          <p:cNvPr id="2049" name="j_id8:j_id41:1:detalhesEscola" descr="http://sistemasenem4.inep.gov.br/enemMediasEscola/img/lupa.gi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0"/>
            <a:ext cx="152400" cy="152400"/>
          </a:xfrm>
          <a:prstGeom prst="rect">
            <a:avLst/>
          </a:prstGeom>
          <a:noFill/>
        </p:spPr>
      </p:pic>
      <p:graphicFrame>
        <p:nvGraphicFramePr>
          <p:cNvPr id="19" name="Tabela 18"/>
          <p:cNvGraphicFramePr>
            <a:graphicFrameLocks noGrp="1"/>
          </p:cNvGraphicFramePr>
          <p:nvPr/>
        </p:nvGraphicFramePr>
        <p:xfrm>
          <a:off x="323528" y="2996952"/>
          <a:ext cx="8568950" cy="2982014"/>
        </p:xfrm>
        <a:graphic>
          <a:graphicData uri="http://schemas.openxmlformats.org/drawingml/2006/table">
            <a:tbl>
              <a:tblPr/>
              <a:tblGrid>
                <a:gridCol w="864096"/>
                <a:gridCol w="849694"/>
                <a:gridCol w="856895"/>
                <a:gridCol w="856895"/>
                <a:gridCol w="856895"/>
                <a:gridCol w="856895"/>
                <a:gridCol w="856895"/>
                <a:gridCol w="856895"/>
                <a:gridCol w="856895"/>
                <a:gridCol w="856895"/>
              </a:tblGrid>
              <a:tr h="149100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100" b="1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Escola</a:t>
                      </a:r>
                      <a:endParaRPr lang="pt-BR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7317" marR="17317" marT="17317" marB="1731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100" b="1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Participantes</a:t>
                      </a:r>
                      <a:br>
                        <a:rPr lang="pt-BR" sz="1100" b="1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</a:br>
                      <a:r>
                        <a:rPr lang="pt-BR" sz="1100" b="1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Prova Objetiva</a:t>
                      </a:r>
                      <a:endParaRPr lang="pt-BR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7317" marR="17317" marT="17317" marB="1731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100" b="1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Média</a:t>
                      </a:r>
                      <a:br>
                        <a:rPr lang="pt-BR" sz="1100" b="1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</a:br>
                      <a:r>
                        <a:rPr lang="pt-BR" sz="1100" b="1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em Linguagens,</a:t>
                      </a:r>
                      <a:br>
                        <a:rPr lang="pt-BR" sz="1100" b="1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</a:br>
                      <a:r>
                        <a:rPr lang="pt-BR" sz="1100" b="1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Códigos</a:t>
                      </a:r>
                      <a:endParaRPr lang="pt-BR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7317" marR="17317" marT="17317" marB="1731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100" b="1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Média</a:t>
                      </a:r>
                      <a:br>
                        <a:rPr lang="pt-BR" sz="1100" b="1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</a:br>
                      <a:r>
                        <a:rPr lang="pt-BR" sz="1100" b="1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em Matemática</a:t>
                      </a:r>
                      <a:endParaRPr lang="pt-BR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7317" marR="17317" marT="17317" marB="1731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100" b="1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Média</a:t>
                      </a:r>
                      <a:br>
                        <a:rPr lang="pt-BR" sz="1100" b="1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</a:br>
                      <a:r>
                        <a:rPr lang="pt-BR" sz="1100" b="1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em Ciências</a:t>
                      </a:r>
                      <a:br>
                        <a:rPr lang="pt-BR" sz="1100" b="1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</a:br>
                      <a:r>
                        <a:rPr lang="pt-BR" sz="1100" b="1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Humanas</a:t>
                      </a:r>
                      <a:endParaRPr lang="pt-BR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7317" marR="17317" marT="17317" marB="1731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100" b="1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Média</a:t>
                      </a:r>
                      <a:br>
                        <a:rPr lang="pt-BR" sz="1100" b="1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</a:br>
                      <a:r>
                        <a:rPr lang="pt-BR" sz="1100" b="1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em Ciências</a:t>
                      </a:r>
                      <a:br>
                        <a:rPr lang="pt-BR" sz="1100" b="1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</a:br>
                      <a:r>
                        <a:rPr lang="pt-BR" sz="1100" b="1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da Natureza</a:t>
                      </a:r>
                      <a:endParaRPr lang="pt-BR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7317" marR="17317" marT="17317" marB="1731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100" b="1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Média</a:t>
                      </a:r>
                      <a:br>
                        <a:rPr lang="pt-BR" sz="1100" b="1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</a:br>
                      <a:r>
                        <a:rPr lang="pt-BR" sz="1100" b="1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nas Objetivas</a:t>
                      </a:r>
                      <a:endParaRPr lang="pt-BR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7317" marR="17317" marT="17317" marB="1731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100" b="1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Participantes</a:t>
                      </a:r>
                      <a:br>
                        <a:rPr lang="pt-BR" sz="1100" b="1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</a:br>
                      <a:r>
                        <a:rPr lang="pt-BR" sz="1100" b="1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Redação</a:t>
                      </a:r>
                      <a:endParaRPr lang="pt-BR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7317" marR="17317" marT="17317" marB="1731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100" b="1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Média</a:t>
                      </a:r>
                      <a:br>
                        <a:rPr lang="pt-BR" sz="1100" b="1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</a:br>
                      <a:r>
                        <a:rPr lang="pt-BR" sz="1100" b="1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Redação</a:t>
                      </a:r>
                      <a:endParaRPr lang="pt-BR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7317" marR="17317" marT="17317" marB="1731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100" b="1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Média</a:t>
                      </a:r>
                      <a:br>
                        <a:rPr lang="pt-BR" sz="1100" b="1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</a:br>
                      <a:r>
                        <a:rPr lang="pt-BR" sz="1100" b="1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Total</a:t>
                      </a:r>
                      <a:br>
                        <a:rPr lang="pt-BR" sz="1100" b="1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</a:br>
                      <a:r>
                        <a:rPr lang="pt-BR" sz="1100" b="1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(Redação +</a:t>
                      </a:r>
                      <a:br>
                        <a:rPr lang="pt-BR" sz="1100" b="1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</a:br>
                      <a:r>
                        <a:rPr lang="pt-BR" sz="1100" b="1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Objetivas)</a:t>
                      </a:r>
                      <a:endParaRPr lang="pt-BR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7317" marR="17317" marT="17317" marB="1731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</a:tr>
              <a:tr h="149100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COLEGIO JOAO CAMPOS </a:t>
                      </a:r>
                      <a:endParaRPr lang="pt-BR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7317" marR="17317" marT="17317" marB="1731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40</a:t>
                      </a:r>
                      <a:endParaRPr lang="pt-BR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7317" marR="17317" marT="17317" marB="1731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452,96</a:t>
                      </a:r>
                      <a:endParaRPr lang="pt-BR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7317" marR="17317" marT="17317" marB="1731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460,76</a:t>
                      </a:r>
                      <a:endParaRPr lang="pt-BR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7317" marR="17317" marT="17317" marB="1731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452,75</a:t>
                      </a:r>
                      <a:endParaRPr lang="pt-BR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7317" marR="17317" marT="17317" marB="1731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447,54</a:t>
                      </a:r>
                      <a:endParaRPr lang="pt-BR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7317" marR="17317" marT="17317" marB="1731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453,50</a:t>
                      </a:r>
                      <a:endParaRPr lang="pt-BR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7317" marR="17317" marT="17317" marB="1731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39</a:t>
                      </a:r>
                      <a:endParaRPr lang="pt-BR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7317" marR="17317" marT="17317" marB="1731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542,31</a:t>
                      </a:r>
                      <a:endParaRPr lang="pt-BR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7317" marR="17317" marT="17317" marB="1731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497,34</a:t>
                      </a:r>
                      <a:endParaRPr lang="pt-BR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7317" marR="17317" marT="17317" marB="1731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2087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" name="Retângulo 16"/>
          <p:cNvSpPr/>
          <p:nvPr/>
        </p:nvSpPr>
        <p:spPr>
          <a:xfrm>
            <a:off x="2627784" y="1484784"/>
            <a:ext cx="6177205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pt-BR" sz="4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INDICADORES DA ESCOLA</a:t>
            </a:r>
            <a:endParaRPr lang="pt-BR" sz="4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7" name="Tabela 6"/>
          <p:cNvGraphicFramePr>
            <a:graphicFrameLocks noGrp="1"/>
          </p:cNvGraphicFramePr>
          <p:nvPr/>
        </p:nvGraphicFramePr>
        <p:xfrm>
          <a:off x="611560" y="2276872"/>
          <a:ext cx="6096000" cy="257556"/>
        </p:xfrm>
        <a:graphic>
          <a:graphicData uri="http://schemas.openxmlformats.org/drawingml/2006/table">
            <a:tbl>
              <a:tblPr/>
              <a:tblGrid>
                <a:gridCol w="6096000"/>
              </a:tblGrid>
              <a:tr h="14679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b="1" dirty="0">
                          <a:latin typeface="Times New Roman"/>
                          <a:ea typeface="Times New Roman"/>
                          <a:cs typeface="Times New Roman"/>
                        </a:rPr>
                        <a:t>DESEMPENHO DA ESCOLA SEGUNDO O </a:t>
                      </a:r>
                      <a:r>
                        <a:rPr lang="pt-BR" sz="14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CENSO ESCOLAR</a:t>
                      </a:r>
                      <a:endParaRPr lang="pt-BR" sz="14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96" marR="6096" marT="6096" marB="60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DF"/>
                    </a:solidFill>
                  </a:tcPr>
                </a:tc>
              </a:tr>
            </a:tbl>
          </a:graphicData>
        </a:graphic>
      </p:graphicFrame>
      <p:sp>
        <p:nvSpPr>
          <p:cNvPr id="15361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8" name="Gráfico 7"/>
          <p:cNvGraphicFramePr/>
          <p:nvPr/>
        </p:nvGraphicFramePr>
        <p:xfrm>
          <a:off x="611560" y="2636912"/>
          <a:ext cx="7272808" cy="39604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2087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" name="Retângulo 16"/>
          <p:cNvSpPr/>
          <p:nvPr/>
        </p:nvSpPr>
        <p:spPr>
          <a:xfrm>
            <a:off x="2627784" y="1484784"/>
            <a:ext cx="6177205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pt-BR" sz="4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INDICADORES DA ESCOLA</a:t>
            </a:r>
            <a:endParaRPr lang="pt-BR" sz="4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7" name="Tabela 6"/>
          <p:cNvGraphicFramePr>
            <a:graphicFrameLocks noGrp="1"/>
          </p:cNvGraphicFramePr>
          <p:nvPr/>
        </p:nvGraphicFramePr>
        <p:xfrm>
          <a:off x="611560" y="2276872"/>
          <a:ext cx="6096000" cy="257556"/>
        </p:xfrm>
        <a:graphic>
          <a:graphicData uri="http://schemas.openxmlformats.org/drawingml/2006/table">
            <a:tbl>
              <a:tblPr/>
              <a:tblGrid>
                <a:gridCol w="6096000"/>
              </a:tblGrid>
              <a:tr h="14679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b="1" dirty="0">
                          <a:latin typeface="Times New Roman"/>
                          <a:ea typeface="Times New Roman"/>
                          <a:cs typeface="Times New Roman"/>
                        </a:rPr>
                        <a:t>DESEMPENHO DA ESCOLA SEGUNDO O </a:t>
                      </a:r>
                      <a:r>
                        <a:rPr lang="pt-BR" sz="14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CENSO ESCOLAR</a:t>
                      </a:r>
                      <a:endParaRPr lang="pt-BR" sz="14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96" marR="6096" marT="6096" marB="60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DF"/>
                    </a:solidFill>
                  </a:tcPr>
                </a:tc>
              </a:tr>
            </a:tbl>
          </a:graphicData>
        </a:graphic>
      </p:graphicFrame>
      <p:sp>
        <p:nvSpPr>
          <p:cNvPr id="15361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8" name="Gráfico 7"/>
          <p:cNvGraphicFramePr/>
          <p:nvPr/>
        </p:nvGraphicFramePr>
        <p:xfrm>
          <a:off x="467544" y="2564904"/>
          <a:ext cx="8424936" cy="41044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2087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" name="Retângulo 16"/>
          <p:cNvSpPr/>
          <p:nvPr/>
        </p:nvSpPr>
        <p:spPr>
          <a:xfrm>
            <a:off x="2627784" y="1484784"/>
            <a:ext cx="6177205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pt-BR" sz="4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INDICADORES DA ESCOLA</a:t>
            </a:r>
            <a:endParaRPr lang="pt-BR" sz="4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7" name="Tabela 6"/>
          <p:cNvGraphicFramePr>
            <a:graphicFrameLocks noGrp="1"/>
          </p:cNvGraphicFramePr>
          <p:nvPr/>
        </p:nvGraphicFramePr>
        <p:xfrm>
          <a:off x="611560" y="2276872"/>
          <a:ext cx="6096000" cy="257556"/>
        </p:xfrm>
        <a:graphic>
          <a:graphicData uri="http://schemas.openxmlformats.org/drawingml/2006/table">
            <a:tbl>
              <a:tblPr/>
              <a:tblGrid>
                <a:gridCol w="6096000"/>
              </a:tblGrid>
              <a:tr h="14679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b="1" dirty="0">
                          <a:latin typeface="Times New Roman"/>
                          <a:ea typeface="Times New Roman"/>
                          <a:cs typeface="Times New Roman"/>
                        </a:rPr>
                        <a:t>DESEMPENHO DA ESCOLA SEGUNDO O </a:t>
                      </a:r>
                      <a:r>
                        <a:rPr lang="pt-BR" sz="14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CENSO ESCOLAR</a:t>
                      </a:r>
                      <a:endParaRPr lang="pt-BR" sz="14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96" marR="6096" marT="6096" marB="60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DF"/>
                    </a:solidFill>
                  </a:tcPr>
                </a:tc>
              </a:tr>
            </a:tbl>
          </a:graphicData>
        </a:graphic>
      </p:graphicFrame>
      <p:sp>
        <p:nvSpPr>
          <p:cNvPr id="15361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8" name="Gráfico 7"/>
          <p:cNvGraphicFramePr/>
          <p:nvPr/>
        </p:nvGraphicFramePr>
        <p:xfrm>
          <a:off x="539552" y="2636912"/>
          <a:ext cx="7704856" cy="39604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9" name="CaixaDeTexto 8"/>
          <p:cNvSpPr txBox="1"/>
          <p:nvPr/>
        </p:nvSpPr>
        <p:spPr>
          <a:xfrm>
            <a:off x="5076056" y="6021288"/>
            <a:ext cx="38164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BR" b="1" dirty="0" smtClean="0"/>
              <a:t>DISCIPLINAS CRÍTICAS: PORTUGUÊS E MATEMÁTICA</a:t>
            </a:r>
            <a:endParaRPr lang="pt-BR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2087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" name="Retângulo 16"/>
          <p:cNvSpPr/>
          <p:nvPr/>
        </p:nvSpPr>
        <p:spPr>
          <a:xfrm>
            <a:off x="2627784" y="1484784"/>
            <a:ext cx="6177205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pt-BR" sz="4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INDICADORES DA ESCOLA</a:t>
            </a:r>
            <a:endParaRPr lang="pt-BR" sz="4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7" name="Tabela 6"/>
          <p:cNvGraphicFramePr>
            <a:graphicFrameLocks noGrp="1"/>
          </p:cNvGraphicFramePr>
          <p:nvPr/>
        </p:nvGraphicFramePr>
        <p:xfrm>
          <a:off x="611560" y="2276872"/>
          <a:ext cx="6096000" cy="257556"/>
        </p:xfrm>
        <a:graphic>
          <a:graphicData uri="http://schemas.openxmlformats.org/drawingml/2006/table">
            <a:tbl>
              <a:tblPr/>
              <a:tblGrid>
                <a:gridCol w="6096000"/>
              </a:tblGrid>
              <a:tr h="14679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b="1" dirty="0">
                          <a:latin typeface="Times New Roman"/>
                          <a:ea typeface="Times New Roman"/>
                          <a:cs typeface="Times New Roman"/>
                        </a:rPr>
                        <a:t>DESEMPENHO DA ESCOLA SEGUNDO O </a:t>
                      </a:r>
                      <a:r>
                        <a:rPr lang="pt-BR" sz="14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CENSO ESCOLAR</a:t>
                      </a:r>
                      <a:endParaRPr lang="pt-BR" sz="14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96" marR="6096" marT="6096" marB="60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DF"/>
                    </a:solidFill>
                  </a:tcPr>
                </a:tc>
              </a:tr>
            </a:tbl>
          </a:graphicData>
        </a:graphic>
      </p:graphicFrame>
      <p:sp>
        <p:nvSpPr>
          <p:cNvPr id="15361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8" name="Gráfico 7"/>
          <p:cNvGraphicFramePr/>
          <p:nvPr/>
        </p:nvGraphicFramePr>
        <p:xfrm>
          <a:off x="395536" y="2636912"/>
          <a:ext cx="7488832" cy="40324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2087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" name="Retângulo 16"/>
          <p:cNvSpPr/>
          <p:nvPr/>
        </p:nvSpPr>
        <p:spPr>
          <a:xfrm>
            <a:off x="2627784" y="1484784"/>
            <a:ext cx="6177205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pt-BR" sz="4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INDICADORES DA ESCOLA</a:t>
            </a:r>
            <a:endParaRPr lang="pt-BR" sz="4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7" name="Tabela 6"/>
          <p:cNvGraphicFramePr>
            <a:graphicFrameLocks noGrp="1"/>
          </p:cNvGraphicFramePr>
          <p:nvPr/>
        </p:nvGraphicFramePr>
        <p:xfrm>
          <a:off x="611560" y="2276872"/>
          <a:ext cx="6096000" cy="257556"/>
        </p:xfrm>
        <a:graphic>
          <a:graphicData uri="http://schemas.openxmlformats.org/drawingml/2006/table">
            <a:tbl>
              <a:tblPr/>
              <a:tblGrid>
                <a:gridCol w="6096000"/>
              </a:tblGrid>
              <a:tr h="14679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b="1" dirty="0">
                          <a:latin typeface="Times New Roman"/>
                          <a:ea typeface="Times New Roman"/>
                          <a:cs typeface="Times New Roman"/>
                        </a:rPr>
                        <a:t>DESEMPENHO DA ESCOLA SEGUNDO O </a:t>
                      </a:r>
                      <a:r>
                        <a:rPr lang="pt-BR" sz="14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CENSO ESCOLAR</a:t>
                      </a:r>
                      <a:endParaRPr lang="pt-BR" sz="14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96" marR="6096" marT="6096" marB="60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DF"/>
                    </a:solidFill>
                  </a:tcPr>
                </a:tc>
              </a:tr>
            </a:tbl>
          </a:graphicData>
        </a:graphic>
      </p:graphicFrame>
      <p:sp>
        <p:nvSpPr>
          <p:cNvPr id="15361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8" name="Gráfico 7"/>
          <p:cNvGraphicFramePr/>
          <p:nvPr/>
        </p:nvGraphicFramePr>
        <p:xfrm>
          <a:off x="395536" y="2636912"/>
          <a:ext cx="7488832" cy="40324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290</TotalTime>
  <Words>846</Words>
  <Application>Microsoft Office PowerPoint</Application>
  <PresentationFormat>Apresentação na tela (4:3)</PresentationFormat>
  <Paragraphs>396</Paragraphs>
  <Slides>17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17</vt:i4>
      </vt:variant>
    </vt:vector>
  </HeadingPairs>
  <TitlesOfParts>
    <vt:vector size="18" baseType="lpstr">
      <vt:lpstr>Tema do Office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</vt:vector>
  </TitlesOfParts>
  <Company>COLÉGIO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C.E.J.C</dc:creator>
  <cp:lastModifiedBy>Marcila &amp; Ricardo</cp:lastModifiedBy>
  <cp:revision>70</cp:revision>
  <dcterms:created xsi:type="dcterms:W3CDTF">2011-01-31T14:33:51Z</dcterms:created>
  <dcterms:modified xsi:type="dcterms:W3CDTF">2011-02-01T04:01:05Z</dcterms:modified>
</cp:coreProperties>
</file>